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380" r:id="rId2"/>
    <p:sldId id="381" r:id="rId3"/>
    <p:sldId id="383" r:id="rId4"/>
    <p:sldId id="382" r:id="rId5"/>
    <p:sldId id="379" r:id="rId6"/>
    <p:sldId id="257" r:id="rId7"/>
    <p:sldId id="363" r:id="rId8"/>
    <p:sldId id="258" r:id="rId9"/>
    <p:sldId id="259" r:id="rId10"/>
    <p:sldId id="260" r:id="rId11"/>
    <p:sldId id="262" r:id="rId12"/>
    <p:sldId id="385" r:id="rId13"/>
    <p:sldId id="387" r:id="rId14"/>
    <p:sldId id="384" r:id="rId15"/>
    <p:sldId id="303" r:id="rId16"/>
    <p:sldId id="304" r:id="rId17"/>
    <p:sldId id="265" r:id="rId18"/>
    <p:sldId id="388" r:id="rId19"/>
    <p:sldId id="389" r:id="rId20"/>
    <p:sldId id="390" r:id="rId21"/>
    <p:sldId id="392" r:id="rId22"/>
    <p:sldId id="391" r:id="rId23"/>
    <p:sldId id="393" r:id="rId24"/>
    <p:sldId id="394" r:id="rId25"/>
    <p:sldId id="395" r:id="rId26"/>
    <p:sldId id="396" r:id="rId27"/>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84238B-E273-ACB2-D066-344B70DCECD7}" name="Didem Saraç" initials="DS" userId="a83ab84a95320d17" providerId="Windows Live"/>
  <p188:author id="{0CB762EE-A445-E2C8-2518-F7533E028B2E}" name="fazilet canbolat" initials="fc" userId="55bc8292197cfdb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50"/>
    <p:restoredTop sz="94697"/>
  </p:normalViewPr>
  <p:slideViewPr>
    <p:cSldViewPr snapToGrid="0">
      <p:cViewPr varScale="1">
        <p:scale>
          <a:sx n="89" d="100"/>
          <a:sy n="89" d="100"/>
        </p:scale>
        <p:origin x="168"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A7FBB8-0630-A743-B7B3-D466F17FBC4A}" type="datetimeFigureOut">
              <a:rPr lang="en-TR" smtClean="0"/>
              <a:t>22.04.2026</a:t>
            </a:fld>
            <a:endParaRPr lang="en-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DD731F-EB92-774E-A96B-55F78ADCA0D4}" type="slidenum">
              <a:rPr lang="en-TR" smtClean="0"/>
              <a:t>‹#›</a:t>
            </a:fld>
            <a:endParaRPr lang="en-TR"/>
          </a:p>
        </p:txBody>
      </p:sp>
    </p:spTree>
    <p:extLst>
      <p:ext uri="{BB962C8B-B14F-4D97-AF65-F5344CB8AC3E}">
        <p14:creationId xmlns:p14="http://schemas.microsoft.com/office/powerpoint/2010/main" val="326639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9DD30CA2-A1A5-8BCB-E080-4DEBD977D9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4AF51C2-D479-E34E-90D4-7B513CEA8C5D}" type="slidenum">
              <a:rPr lang="en-US" altLang="tr-TR"/>
              <a:pPr/>
              <a:t>6</a:t>
            </a:fld>
            <a:endParaRPr lang="en-US" altLang="tr-TR"/>
          </a:p>
        </p:txBody>
      </p:sp>
      <p:sp>
        <p:nvSpPr>
          <p:cNvPr id="8195" name="Rectangle 2">
            <a:extLst>
              <a:ext uri="{FF2B5EF4-FFF2-40B4-BE49-F238E27FC236}">
                <a16:creationId xmlns:a16="http://schemas.microsoft.com/office/drawing/2014/main" id="{80A65EA7-532F-93CF-9217-3E413A6292A0}"/>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8B1B38FC-0107-7B2B-D1E2-DBB4F0ADFE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85790FCA-3AEB-89A5-87B7-C815B71876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24A829B-BFEC-E241-A01A-2336AD64480A}" type="slidenum">
              <a:rPr lang="en-US" altLang="tr-TR"/>
              <a:pPr/>
              <a:t>7</a:t>
            </a:fld>
            <a:endParaRPr lang="en-US" altLang="tr-TR"/>
          </a:p>
        </p:txBody>
      </p:sp>
      <p:sp>
        <p:nvSpPr>
          <p:cNvPr id="10243" name="Rectangle 2">
            <a:extLst>
              <a:ext uri="{FF2B5EF4-FFF2-40B4-BE49-F238E27FC236}">
                <a16:creationId xmlns:a16="http://schemas.microsoft.com/office/drawing/2014/main" id="{E83E197E-461D-9906-EF55-CA3AEA2442C6}"/>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E0E5D01B-83D7-BA03-4673-068EF58E746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BF30946D-E052-9F3B-A52A-E9C926BBE9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93235C7-BA29-7845-943F-3335F11BC53D}" type="slidenum">
              <a:rPr lang="en-US" altLang="tr-TR"/>
              <a:pPr/>
              <a:t>15</a:t>
            </a:fld>
            <a:endParaRPr lang="en-US" altLang="tr-TR"/>
          </a:p>
        </p:txBody>
      </p:sp>
      <p:sp>
        <p:nvSpPr>
          <p:cNvPr id="19459" name="Rectangle 2">
            <a:extLst>
              <a:ext uri="{FF2B5EF4-FFF2-40B4-BE49-F238E27FC236}">
                <a16:creationId xmlns:a16="http://schemas.microsoft.com/office/drawing/2014/main" id="{4C8093EF-9842-9851-DC16-98484476036C}"/>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0145D3D3-8121-1608-3192-78FA39EE45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extLst>
      <p:ext uri="{BB962C8B-B14F-4D97-AF65-F5344CB8AC3E}">
        <p14:creationId xmlns:p14="http://schemas.microsoft.com/office/powerpoint/2010/main" val="637740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25364DB3-95DE-47E6-9EBB-0FEC4820C2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C54C23-A013-5144-965F-C59EF6D96EF7}" type="slidenum">
              <a:rPr lang="en-US" altLang="tr-TR"/>
              <a:pPr/>
              <a:t>16</a:t>
            </a:fld>
            <a:endParaRPr lang="en-US" altLang="tr-TR"/>
          </a:p>
        </p:txBody>
      </p:sp>
      <p:sp>
        <p:nvSpPr>
          <p:cNvPr id="21507" name="Rectangle 2">
            <a:extLst>
              <a:ext uri="{FF2B5EF4-FFF2-40B4-BE49-F238E27FC236}">
                <a16:creationId xmlns:a16="http://schemas.microsoft.com/office/drawing/2014/main" id="{00A3E476-BE5C-2BF2-015E-F1B2C7963A40}"/>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B2E72850-CADC-1BE2-82C8-2CF94CC881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extLst>
      <p:ext uri="{BB962C8B-B14F-4D97-AF65-F5344CB8AC3E}">
        <p14:creationId xmlns:p14="http://schemas.microsoft.com/office/powerpoint/2010/main" val="1983202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fld id="{D1DD731F-EB92-774E-A96B-55F78ADCA0D4}" type="slidenum">
              <a:rPr lang="en-TR" smtClean="0"/>
              <a:t>22</a:t>
            </a:fld>
            <a:endParaRPr lang="en-TR"/>
          </a:p>
        </p:txBody>
      </p:sp>
    </p:spTree>
    <p:extLst>
      <p:ext uri="{BB962C8B-B14F-4D97-AF65-F5344CB8AC3E}">
        <p14:creationId xmlns:p14="http://schemas.microsoft.com/office/powerpoint/2010/main" val="3815497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D4132-A3C8-2DC7-9262-CC3CD64E82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R"/>
          </a:p>
        </p:txBody>
      </p:sp>
      <p:sp>
        <p:nvSpPr>
          <p:cNvPr id="3" name="Subtitle 2">
            <a:extLst>
              <a:ext uri="{FF2B5EF4-FFF2-40B4-BE49-F238E27FC236}">
                <a16:creationId xmlns:a16="http://schemas.microsoft.com/office/drawing/2014/main" id="{0FA82923-9FD0-576A-CBDD-C69C12AB4C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R"/>
          </a:p>
        </p:txBody>
      </p:sp>
      <p:sp>
        <p:nvSpPr>
          <p:cNvPr id="4" name="Date Placeholder 3">
            <a:extLst>
              <a:ext uri="{FF2B5EF4-FFF2-40B4-BE49-F238E27FC236}">
                <a16:creationId xmlns:a16="http://schemas.microsoft.com/office/drawing/2014/main" id="{2BFFB20C-4A35-2E41-93A3-BFEDFE6814FD}"/>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5" name="Footer Placeholder 4">
            <a:extLst>
              <a:ext uri="{FF2B5EF4-FFF2-40B4-BE49-F238E27FC236}">
                <a16:creationId xmlns:a16="http://schemas.microsoft.com/office/drawing/2014/main" id="{710CC3D3-5DD2-9659-7A34-1CB171FCD5B0}"/>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0EF6DED0-2E3A-481E-94AE-E30735C14C6A}"/>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51740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83F13-14E7-4C1B-1878-D567C1479266}"/>
              </a:ext>
            </a:extLst>
          </p:cNvPr>
          <p:cNvSpPr>
            <a:spLocks noGrp="1"/>
          </p:cNvSpPr>
          <p:nvPr>
            <p:ph type="title"/>
          </p:nvPr>
        </p:nvSpPr>
        <p:spPr/>
        <p:txBody>
          <a:bodyPr/>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E445F50D-A375-32BB-6ECC-54C44C1E74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BDDCFB0C-5118-6EF3-8E99-D44D0EFC5DD9}"/>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5" name="Footer Placeholder 4">
            <a:extLst>
              <a:ext uri="{FF2B5EF4-FFF2-40B4-BE49-F238E27FC236}">
                <a16:creationId xmlns:a16="http://schemas.microsoft.com/office/drawing/2014/main" id="{318EF7F6-195F-A5C1-8C57-26627546EEB5}"/>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ED7A9352-FFCC-8A3A-0A10-00AFA281C3A9}"/>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515932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A2B1A7-2792-17C2-9D4B-0CAC5A4323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C3B3892C-FD5D-84F0-296E-DE89946298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E56B1EC4-A260-7FAB-2F36-1DA399A8D4A6}"/>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5" name="Footer Placeholder 4">
            <a:extLst>
              <a:ext uri="{FF2B5EF4-FFF2-40B4-BE49-F238E27FC236}">
                <a16:creationId xmlns:a16="http://schemas.microsoft.com/office/drawing/2014/main" id="{CEC1B1A0-CE41-C302-993C-1CC6B1489622}"/>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F46C4278-0EC8-5B5C-E777-41267CC02F6B}"/>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269817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A143A-5C04-39D0-488C-08A9A019BB08}"/>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005F0A96-F1B2-79C7-738A-DCD43C0F5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5000C0BB-FEBD-EFA1-A240-0F2505708C7C}"/>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5" name="Footer Placeholder 4">
            <a:extLst>
              <a:ext uri="{FF2B5EF4-FFF2-40B4-BE49-F238E27FC236}">
                <a16:creationId xmlns:a16="http://schemas.microsoft.com/office/drawing/2014/main" id="{CF7E0110-7609-C2D1-637E-6741A0627FD0}"/>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A51785E5-8649-482A-C544-2A879F078FEC}"/>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1037172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2CAE-49CF-BF32-33B0-CEAE97AE2B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R"/>
          </a:p>
        </p:txBody>
      </p:sp>
      <p:sp>
        <p:nvSpPr>
          <p:cNvPr id="3" name="Text Placeholder 2">
            <a:extLst>
              <a:ext uri="{FF2B5EF4-FFF2-40B4-BE49-F238E27FC236}">
                <a16:creationId xmlns:a16="http://schemas.microsoft.com/office/drawing/2014/main" id="{9DB427F6-6FCF-88C3-43AE-9A21F914DA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D9F05D-E9B6-57AC-4B7A-EBFFC524AD30}"/>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5" name="Footer Placeholder 4">
            <a:extLst>
              <a:ext uri="{FF2B5EF4-FFF2-40B4-BE49-F238E27FC236}">
                <a16:creationId xmlns:a16="http://schemas.microsoft.com/office/drawing/2014/main" id="{DA5FD09A-0D37-0D2D-3EEC-D7AD6EBAEBAB}"/>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445E8EFA-85B8-8A03-1729-E3DF9D3D78B9}"/>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98614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8D7B5-66F9-BABE-33C7-510A5FBEC6F5}"/>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A470CB72-3D8F-949B-7612-2274DEBF72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Content Placeholder 3">
            <a:extLst>
              <a:ext uri="{FF2B5EF4-FFF2-40B4-BE49-F238E27FC236}">
                <a16:creationId xmlns:a16="http://schemas.microsoft.com/office/drawing/2014/main" id="{E8185FA2-B17F-8C50-C4B1-C24F70E014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Date Placeholder 4">
            <a:extLst>
              <a:ext uri="{FF2B5EF4-FFF2-40B4-BE49-F238E27FC236}">
                <a16:creationId xmlns:a16="http://schemas.microsoft.com/office/drawing/2014/main" id="{34EB1B6A-3939-6983-6FB2-E689863F127C}"/>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6" name="Footer Placeholder 5">
            <a:extLst>
              <a:ext uri="{FF2B5EF4-FFF2-40B4-BE49-F238E27FC236}">
                <a16:creationId xmlns:a16="http://schemas.microsoft.com/office/drawing/2014/main" id="{D229EFD5-3DC8-5F22-1798-452657495EFA}"/>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DC235312-FD89-BE8B-9316-23DDB1E8FE02}"/>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415585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DF737-5C28-2ECC-0470-DA570349FF1D}"/>
              </a:ext>
            </a:extLst>
          </p:cNvPr>
          <p:cNvSpPr>
            <a:spLocks noGrp="1"/>
          </p:cNvSpPr>
          <p:nvPr>
            <p:ph type="title"/>
          </p:nvPr>
        </p:nvSpPr>
        <p:spPr>
          <a:xfrm>
            <a:off x="839788" y="365125"/>
            <a:ext cx="10515600" cy="1325563"/>
          </a:xfrm>
        </p:spPr>
        <p:txBody>
          <a:bodyPr/>
          <a:lstStyle/>
          <a:p>
            <a:r>
              <a:rPr lang="en-US"/>
              <a:t>Click to edit Master title style</a:t>
            </a:r>
            <a:endParaRPr lang="en-TR"/>
          </a:p>
        </p:txBody>
      </p:sp>
      <p:sp>
        <p:nvSpPr>
          <p:cNvPr id="3" name="Text Placeholder 2">
            <a:extLst>
              <a:ext uri="{FF2B5EF4-FFF2-40B4-BE49-F238E27FC236}">
                <a16:creationId xmlns:a16="http://schemas.microsoft.com/office/drawing/2014/main" id="{3743B922-CB5B-D6E8-7753-B3AC1020DD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F75C95-D30E-2AE3-0B6C-F58BE02A21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Text Placeholder 4">
            <a:extLst>
              <a:ext uri="{FF2B5EF4-FFF2-40B4-BE49-F238E27FC236}">
                <a16:creationId xmlns:a16="http://schemas.microsoft.com/office/drawing/2014/main" id="{D8BB6F46-36D2-5C52-FCA5-C700BFF416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0233A0-78FC-8167-D396-A8E5D33478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7" name="Date Placeholder 6">
            <a:extLst>
              <a:ext uri="{FF2B5EF4-FFF2-40B4-BE49-F238E27FC236}">
                <a16:creationId xmlns:a16="http://schemas.microsoft.com/office/drawing/2014/main" id="{DE72ABDF-DC4C-BC6B-E6C1-AF1A1D8BE084}"/>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8" name="Footer Placeholder 7">
            <a:extLst>
              <a:ext uri="{FF2B5EF4-FFF2-40B4-BE49-F238E27FC236}">
                <a16:creationId xmlns:a16="http://schemas.microsoft.com/office/drawing/2014/main" id="{9518317E-C00B-8057-E614-7545C4F29D5B}"/>
              </a:ext>
            </a:extLst>
          </p:cNvPr>
          <p:cNvSpPr>
            <a:spLocks noGrp="1"/>
          </p:cNvSpPr>
          <p:nvPr>
            <p:ph type="ftr" sz="quarter" idx="11"/>
          </p:nvPr>
        </p:nvSpPr>
        <p:spPr/>
        <p:txBody>
          <a:bodyPr/>
          <a:lstStyle/>
          <a:p>
            <a:endParaRPr lang="en-TR"/>
          </a:p>
        </p:txBody>
      </p:sp>
      <p:sp>
        <p:nvSpPr>
          <p:cNvPr id="9" name="Slide Number Placeholder 8">
            <a:extLst>
              <a:ext uri="{FF2B5EF4-FFF2-40B4-BE49-F238E27FC236}">
                <a16:creationId xmlns:a16="http://schemas.microsoft.com/office/drawing/2014/main" id="{2D754A3F-0012-B121-7703-17A1E44901E1}"/>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1953527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3942-23AC-E67D-DFBB-D85F455E70C8}"/>
              </a:ext>
            </a:extLst>
          </p:cNvPr>
          <p:cNvSpPr>
            <a:spLocks noGrp="1"/>
          </p:cNvSpPr>
          <p:nvPr>
            <p:ph type="title"/>
          </p:nvPr>
        </p:nvSpPr>
        <p:spPr/>
        <p:txBody>
          <a:bodyPr/>
          <a:lstStyle/>
          <a:p>
            <a:r>
              <a:rPr lang="en-US"/>
              <a:t>Click to edit Master title style</a:t>
            </a:r>
            <a:endParaRPr lang="en-TR"/>
          </a:p>
        </p:txBody>
      </p:sp>
      <p:sp>
        <p:nvSpPr>
          <p:cNvPr id="3" name="Date Placeholder 2">
            <a:extLst>
              <a:ext uri="{FF2B5EF4-FFF2-40B4-BE49-F238E27FC236}">
                <a16:creationId xmlns:a16="http://schemas.microsoft.com/office/drawing/2014/main" id="{AA7515A9-88AE-90C8-FD72-A28503C54051}"/>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4" name="Footer Placeholder 3">
            <a:extLst>
              <a:ext uri="{FF2B5EF4-FFF2-40B4-BE49-F238E27FC236}">
                <a16:creationId xmlns:a16="http://schemas.microsoft.com/office/drawing/2014/main" id="{23B1DE07-E4E9-1B5A-AE6E-3992EFA11101}"/>
              </a:ext>
            </a:extLst>
          </p:cNvPr>
          <p:cNvSpPr>
            <a:spLocks noGrp="1"/>
          </p:cNvSpPr>
          <p:nvPr>
            <p:ph type="ftr" sz="quarter" idx="11"/>
          </p:nvPr>
        </p:nvSpPr>
        <p:spPr/>
        <p:txBody>
          <a:bodyPr/>
          <a:lstStyle/>
          <a:p>
            <a:endParaRPr lang="en-TR"/>
          </a:p>
        </p:txBody>
      </p:sp>
      <p:sp>
        <p:nvSpPr>
          <p:cNvPr id="5" name="Slide Number Placeholder 4">
            <a:extLst>
              <a:ext uri="{FF2B5EF4-FFF2-40B4-BE49-F238E27FC236}">
                <a16:creationId xmlns:a16="http://schemas.microsoft.com/office/drawing/2014/main" id="{E3DCE745-C613-6F7D-1F72-314EFB0BD340}"/>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23828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639F90-92D5-E766-6ED2-9035AD21BABE}"/>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3" name="Footer Placeholder 2">
            <a:extLst>
              <a:ext uri="{FF2B5EF4-FFF2-40B4-BE49-F238E27FC236}">
                <a16:creationId xmlns:a16="http://schemas.microsoft.com/office/drawing/2014/main" id="{13E28F5A-69F1-4548-CD11-8E4BAA0E1513}"/>
              </a:ext>
            </a:extLst>
          </p:cNvPr>
          <p:cNvSpPr>
            <a:spLocks noGrp="1"/>
          </p:cNvSpPr>
          <p:nvPr>
            <p:ph type="ftr" sz="quarter" idx="11"/>
          </p:nvPr>
        </p:nvSpPr>
        <p:spPr/>
        <p:txBody>
          <a:bodyPr/>
          <a:lstStyle/>
          <a:p>
            <a:endParaRPr lang="en-TR"/>
          </a:p>
        </p:txBody>
      </p:sp>
      <p:sp>
        <p:nvSpPr>
          <p:cNvPr id="4" name="Slide Number Placeholder 3">
            <a:extLst>
              <a:ext uri="{FF2B5EF4-FFF2-40B4-BE49-F238E27FC236}">
                <a16:creationId xmlns:a16="http://schemas.microsoft.com/office/drawing/2014/main" id="{BDFDDC19-6BCB-F2F8-9382-86C1749F259A}"/>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514892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5020-9FC2-BCD9-2F27-1D6AF0795C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Content Placeholder 2">
            <a:extLst>
              <a:ext uri="{FF2B5EF4-FFF2-40B4-BE49-F238E27FC236}">
                <a16:creationId xmlns:a16="http://schemas.microsoft.com/office/drawing/2014/main" id="{40551566-710E-C507-AA07-89DFDC18C9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Text Placeholder 3">
            <a:extLst>
              <a:ext uri="{FF2B5EF4-FFF2-40B4-BE49-F238E27FC236}">
                <a16:creationId xmlns:a16="http://schemas.microsoft.com/office/drawing/2014/main" id="{1ECFA3E3-A661-B4AA-AAF5-51C8547F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DC6C97-12CC-951A-9B10-775978FA5215}"/>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6" name="Footer Placeholder 5">
            <a:extLst>
              <a:ext uri="{FF2B5EF4-FFF2-40B4-BE49-F238E27FC236}">
                <a16:creationId xmlns:a16="http://schemas.microsoft.com/office/drawing/2014/main" id="{7F494FD6-F1C0-57E3-7131-6E6492FD4C6A}"/>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A680ECCF-B8DC-91D2-93DA-4389041FC534}"/>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42163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7F96B-395B-57C8-87C0-F7FFBAB29E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Picture Placeholder 2">
            <a:extLst>
              <a:ext uri="{FF2B5EF4-FFF2-40B4-BE49-F238E27FC236}">
                <a16:creationId xmlns:a16="http://schemas.microsoft.com/office/drawing/2014/main" id="{50D13AE4-9349-1E69-F494-4922C6880F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R"/>
          </a:p>
        </p:txBody>
      </p:sp>
      <p:sp>
        <p:nvSpPr>
          <p:cNvPr id="4" name="Text Placeholder 3">
            <a:extLst>
              <a:ext uri="{FF2B5EF4-FFF2-40B4-BE49-F238E27FC236}">
                <a16:creationId xmlns:a16="http://schemas.microsoft.com/office/drawing/2014/main" id="{B921C6ED-8800-2F14-69FC-2FDA72377E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795C25-8716-3EAE-2BEF-0F6658DB303E}"/>
              </a:ext>
            </a:extLst>
          </p:cNvPr>
          <p:cNvSpPr>
            <a:spLocks noGrp="1"/>
          </p:cNvSpPr>
          <p:nvPr>
            <p:ph type="dt" sz="half" idx="10"/>
          </p:nvPr>
        </p:nvSpPr>
        <p:spPr/>
        <p:txBody>
          <a:bodyPr/>
          <a:lstStyle/>
          <a:p>
            <a:fld id="{3ADAAF36-597F-3646-925A-7A2C7DB8A283}" type="datetimeFigureOut">
              <a:rPr lang="en-TR" smtClean="0"/>
              <a:t>22.04.2026</a:t>
            </a:fld>
            <a:endParaRPr lang="en-TR"/>
          </a:p>
        </p:txBody>
      </p:sp>
      <p:sp>
        <p:nvSpPr>
          <p:cNvPr id="6" name="Footer Placeholder 5">
            <a:extLst>
              <a:ext uri="{FF2B5EF4-FFF2-40B4-BE49-F238E27FC236}">
                <a16:creationId xmlns:a16="http://schemas.microsoft.com/office/drawing/2014/main" id="{4A77C89E-2095-0594-115F-238E5B5EB0A6}"/>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588897D2-810D-7260-7C6F-61C582630CAD}"/>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2541295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59DCD2-8437-CECF-C80A-BCC267377D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R"/>
          </a:p>
        </p:txBody>
      </p:sp>
      <p:sp>
        <p:nvSpPr>
          <p:cNvPr id="3" name="Text Placeholder 2">
            <a:extLst>
              <a:ext uri="{FF2B5EF4-FFF2-40B4-BE49-F238E27FC236}">
                <a16:creationId xmlns:a16="http://schemas.microsoft.com/office/drawing/2014/main" id="{840C31B9-CF7E-690F-AA2C-3C834AF1E1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551FFAFF-8285-DFDC-45AF-60CD850CED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DAAF36-597F-3646-925A-7A2C7DB8A283}" type="datetimeFigureOut">
              <a:rPr lang="en-TR" smtClean="0"/>
              <a:t>22.04.2026</a:t>
            </a:fld>
            <a:endParaRPr lang="en-TR"/>
          </a:p>
        </p:txBody>
      </p:sp>
      <p:sp>
        <p:nvSpPr>
          <p:cNvPr id="5" name="Footer Placeholder 4">
            <a:extLst>
              <a:ext uri="{FF2B5EF4-FFF2-40B4-BE49-F238E27FC236}">
                <a16:creationId xmlns:a16="http://schemas.microsoft.com/office/drawing/2014/main" id="{B4C5178B-B80D-A21C-6743-6E4400DA92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TR"/>
          </a:p>
        </p:txBody>
      </p:sp>
      <p:sp>
        <p:nvSpPr>
          <p:cNvPr id="6" name="Slide Number Placeholder 5">
            <a:extLst>
              <a:ext uri="{FF2B5EF4-FFF2-40B4-BE49-F238E27FC236}">
                <a16:creationId xmlns:a16="http://schemas.microsoft.com/office/drawing/2014/main" id="{C456CD71-6735-96CA-A067-9F4FEBF5A5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DA6C28-81AD-D445-9AA0-832E164885CE}" type="slidenum">
              <a:rPr lang="en-TR" smtClean="0"/>
              <a:t>‹#›</a:t>
            </a:fld>
            <a:endParaRPr lang="en-TR"/>
          </a:p>
        </p:txBody>
      </p:sp>
    </p:spTree>
    <p:extLst>
      <p:ext uri="{BB962C8B-B14F-4D97-AF65-F5344CB8AC3E}">
        <p14:creationId xmlns:p14="http://schemas.microsoft.com/office/powerpoint/2010/main" val="3129082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sikolog.org.tr/bilgi-bankasi/dernek-ici-mevzua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mevzuat.gov.tr/MevzuatMetin/1.5.3308.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resmigazete.gov.tr/eskiler/2021/06/20210617-2.ht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2B6ED7-FC4F-02E9-D078-1FC53D167D93}"/>
              </a:ext>
            </a:extLst>
          </p:cNvPr>
          <p:cNvSpPr>
            <a:spLocks noGrp="1"/>
          </p:cNvSpPr>
          <p:nvPr>
            <p:ph type="ctrTitle"/>
          </p:nvPr>
        </p:nvSpPr>
        <p:spPr>
          <a:xfrm>
            <a:off x="1524000" y="1855250"/>
            <a:ext cx="9144000" cy="2387600"/>
          </a:xfrm>
        </p:spPr>
        <p:txBody>
          <a:bodyPr>
            <a:normAutofit/>
          </a:bodyPr>
          <a:lstStyle/>
          <a:p>
            <a:r>
              <a:rPr lang="tr-TR" dirty="0"/>
              <a:t>Psikoloji Bölümü</a:t>
            </a:r>
            <a:br>
              <a:rPr lang="tr-TR" dirty="0"/>
            </a:br>
            <a:r>
              <a:rPr lang="tr-TR" dirty="0"/>
              <a:t>Zorunlu Staj Semineri</a:t>
            </a:r>
            <a:endParaRPr lang="en-GB" dirty="0"/>
          </a:p>
        </p:txBody>
      </p:sp>
      <p:sp>
        <p:nvSpPr>
          <p:cNvPr id="5" name="Subtitle 4">
            <a:extLst>
              <a:ext uri="{FF2B5EF4-FFF2-40B4-BE49-F238E27FC236}">
                <a16:creationId xmlns:a16="http://schemas.microsoft.com/office/drawing/2014/main" id="{B19D8002-5E94-A02F-949C-5F1F7897AD56}"/>
              </a:ext>
            </a:extLst>
          </p:cNvPr>
          <p:cNvSpPr>
            <a:spLocks noGrp="1"/>
          </p:cNvSpPr>
          <p:nvPr>
            <p:ph type="subTitle" idx="1"/>
          </p:nvPr>
        </p:nvSpPr>
        <p:spPr>
          <a:xfrm>
            <a:off x="1524000" y="4821709"/>
            <a:ext cx="9144000" cy="1655762"/>
          </a:xfrm>
        </p:spPr>
        <p:txBody>
          <a:bodyPr/>
          <a:lstStyle/>
          <a:p>
            <a:r>
              <a:rPr lang="tr-TR" dirty="0"/>
              <a:t>Dr. Fazilet Canbolat</a:t>
            </a:r>
          </a:p>
          <a:p>
            <a:r>
              <a:rPr lang="tr-TR" dirty="0"/>
              <a:t>Arş. Gör. Didem Saraç</a:t>
            </a:r>
            <a:endParaRPr lang="en-GB" dirty="0"/>
          </a:p>
        </p:txBody>
      </p:sp>
      <p:pic>
        <p:nvPicPr>
          <p:cNvPr id="6" name="Picture 5">
            <a:extLst>
              <a:ext uri="{FF2B5EF4-FFF2-40B4-BE49-F238E27FC236}">
                <a16:creationId xmlns:a16="http://schemas.microsoft.com/office/drawing/2014/main" id="{A4E2DE36-7B4B-9E07-2F26-243BE6967E09}"/>
              </a:ext>
            </a:extLst>
          </p:cNvPr>
          <p:cNvPicPr>
            <a:picLocks noChangeAspect="1"/>
          </p:cNvPicPr>
          <p:nvPr/>
        </p:nvPicPr>
        <p:blipFill>
          <a:blip r:embed="rId2"/>
          <a:stretch>
            <a:fillRect/>
          </a:stretch>
        </p:blipFill>
        <p:spPr>
          <a:xfrm>
            <a:off x="5400203" y="463656"/>
            <a:ext cx="1391594" cy="1391594"/>
          </a:xfrm>
          <a:prstGeom prst="rect">
            <a:avLst/>
          </a:prstGeom>
        </p:spPr>
      </p:pic>
    </p:spTree>
    <p:extLst>
      <p:ext uri="{BB962C8B-B14F-4D97-AF65-F5344CB8AC3E}">
        <p14:creationId xmlns:p14="http://schemas.microsoft.com/office/powerpoint/2010/main" val="2922125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9495" y="426204"/>
            <a:ext cx="7573009" cy="622799"/>
          </a:xfrm>
          <a:prstGeom prst="rect">
            <a:avLst/>
          </a:prstGeom>
        </p:spPr>
        <p:txBody>
          <a:bodyPr vert="horz" wrap="square" lIns="0" tIns="12700" rIns="0" bIns="0" rtlCol="0" anchor="ctr">
            <a:spAutoFit/>
          </a:bodyPr>
          <a:lstStyle/>
          <a:p>
            <a:pPr marL="12700" algn="ctr"/>
            <a:r>
              <a:rPr lang="tr-TR" dirty="0"/>
              <a:t>S</a:t>
            </a:r>
            <a:r>
              <a:rPr lang="en-GB" dirty="0"/>
              <a:t>taj </a:t>
            </a:r>
            <a:r>
              <a:rPr lang="tr-TR" dirty="0"/>
              <a:t>D</a:t>
            </a:r>
            <a:r>
              <a:rPr lang="en-GB" dirty="0" err="1"/>
              <a:t>ersi</a:t>
            </a:r>
            <a:r>
              <a:rPr lang="tr-TR" dirty="0" err="1"/>
              <a:t>nin</a:t>
            </a:r>
            <a:r>
              <a:rPr lang="tr-TR" dirty="0"/>
              <a:t> Amacı ve Kapsamı</a:t>
            </a:r>
            <a:endParaRPr b="1" dirty="0">
              <a:solidFill>
                <a:srgbClr val="FF0000"/>
              </a:solidFill>
              <a:latin typeface="Comic Sans MS" panose="030F0902030302020204" pitchFamily="66" charset="0"/>
            </a:endParaRPr>
          </a:p>
        </p:txBody>
      </p:sp>
      <p:sp>
        <p:nvSpPr>
          <p:cNvPr id="3" name="object 3"/>
          <p:cNvSpPr txBox="1"/>
          <p:nvPr/>
        </p:nvSpPr>
        <p:spPr>
          <a:xfrm>
            <a:off x="259278" y="1424803"/>
            <a:ext cx="11673444" cy="5222455"/>
          </a:xfrm>
          <a:prstGeom prst="rect">
            <a:avLst/>
          </a:prstGeom>
        </p:spPr>
        <p:txBody>
          <a:bodyPr vert="horz" wrap="square" lIns="0" tIns="60960" rIns="0" bIns="0" rtlCol="0">
            <a:spAutoFit/>
          </a:bodyPr>
          <a:lstStyle/>
          <a:p>
            <a:pPr marL="285750" lvl="0" indent="-285750">
              <a:buFont typeface="Arial" panose="020B0604020202020204" pitchFamily="34" charset="0"/>
              <a:buChar char="•"/>
            </a:pPr>
            <a:r>
              <a:rPr lang="tr-TR" sz="2200" dirty="0"/>
              <a:t>Öğrencilerin a</a:t>
            </a:r>
            <a:r>
              <a:rPr lang="en-TR" sz="2200" dirty="0"/>
              <a:t>rdışık </a:t>
            </a:r>
            <a:r>
              <a:rPr lang="tr-TR" sz="2200" b="1" i="1" dirty="0"/>
              <a:t>20 </a:t>
            </a:r>
            <a:r>
              <a:rPr lang="en-TR" sz="2200" b="1" i="1" dirty="0"/>
              <a:t>iş günü </a:t>
            </a:r>
            <a:r>
              <a:rPr lang="en-TR" sz="2200" dirty="0"/>
              <a:t>boyunca, tam zamanlı olarak stajlarına devam etmeleri gerekmektedir.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Öğrencilerin devamları, Bölüm tarafından yollanacak </a:t>
            </a:r>
            <a:r>
              <a:rPr lang="en-TR" sz="2200" b="1" i="1" dirty="0"/>
              <a:t>Staj Devam Formu </a:t>
            </a:r>
            <a:r>
              <a:rPr lang="en-TR" sz="2200" dirty="0"/>
              <a:t>ile gittikleri kurum tarafından takip edilecektir.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Ayrıca, staj süresince öğrencinin gösterdiği performansın, </a:t>
            </a:r>
            <a:r>
              <a:rPr lang="en-TR" sz="2200" b="1" i="1" dirty="0"/>
              <a:t>Stajyer  Performans Değerlendirme Formu </a:t>
            </a:r>
            <a:r>
              <a:rPr lang="en-TR" sz="2200" dirty="0"/>
              <a:t>kullanılarak kurum yetkilisi tarafından değerlendirilmesi istenecektir.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Staj yapan öğrencilerin staj süresi boyunca öğrendikleri bilgileri, yaptıkları uygulamaları ve gözlemlerini içeren bir </a:t>
            </a:r>
            <a:r>
              <a:rPr lang="en-TR" sz="2200" b="1" i="1" dirty="0"/>
              <a:t>Staj Günlüğü </a:t>
            </a:r>
            <a:r>
              <a:rPr lang="en-TR" sz="2200" dirty="0"/>
              <a:t>tutmaları gerekmektedir.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Staj  yapan öğrencilerin staj  dönemi sonunda, staj yapılan kurum, faaliyetleri ve stajın kendilerine katkıları konularını içeren kapsamlı bir </a:t>
            </a:r>
            <a:r>
              <a:rPr lang="en-TR" sz="2200" b="1" i="1" dirty="0"/>
              <a:t>Staj Raporu </a:t>
            </a:r>
            <a:r>
              <a:rPr lang="en-TR" sz="2200" dirty="0"/>
              <a:t>hazırlamaları gerekmektedir.</a:t>
            </a:r>
          </a:p>
          <a:p>
            <a:pPr marL="469265" marR="199390" indent="-457200">
              <a:lnSpc>
                <a:spcPts val="2900"/>
              </a:lnSpc>
              <a:spcBef>
                <a:spcPts val="480"/>
              </a:spcBef>
              <a:buFont typeface="Arial" panose="020B0604020202020204" pitchFamily="34" charset="0"/>
              <a:buChar char="•"/>
            </a:pPr>
            <a:endParaRPr sz="2200" dirty="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a:spLocks noGrp="1"/>
          </p:cNvSpPr>
          <p:nvPr>
            <p:ph type="title"/>
          </p:nvPr>
        </p:nvSpPr>
        <p:spPr>
          <a:xfrm>
            <a:off x="3251835" y="445568"/>
            <a:ext cx="5688330" cy="626133"/>
          </a:xfrm>
          <a:prstGeom prst="rect">
            <a:avLst/>
          </a:prstGeom>
        </p:spPr>
        <p:txBody>
          <a:bodyPr vert="horz" wrap="square" lIns="0" tIns="12700" rIns="0" bIns="0" rtlCol="0" anchor="ctr">
            <a:spAutoFit/>
          </a:bodyPr>
          <a:lstStyle/>
          <a:p>
            <a:pPr marL="12700" algn="ctr"/>
            <a:r>
              <a:rPr lang="en-GB" dirty="0" err="1"/>
              <a:t>Stajı</a:t>
            </a:r>
            <a:r>
              <a:rPr lang="en-GB" dirty="0"/>
              <a:t> Kimler </a:t>
            </a:r>
            <a:r>
              <a:rPr lang="en-GB" dirty="0" err="1"/>
              <a:t>Yapabilir</a:t>
            </a:r>
            <a:r>
              <a:rPr lang="en-GB" dirty="0"/>
              <a:t>?</a:t>
            </a:r>
          </a:p>
        </p:txBody>
      </p:sp>
      <p:sp>
        <p:nvSpPr>
          <p:cNvPr id="11" name="object 11"/>
          <p:cNvSpPr txBox="1"/>
          <p:nvPr/>
        </p:nvSpPr>
        <p:spPr>
          <a:xfrm>
            <a:off x="589808" y="1401762"/>
            <a:ext cx="11602192" cy="5223225"/>
          </a:xfrm>
          <a:prstGeom prst="rect">
            <a:avLst/>
          </a:prstGeom>
        </p:spPr>
        <p:txBody>
          <a:bodyPr vert="horz" wrap="square" lIns="0" tIns="99060" rIns="0" bIns="0" rtlCol="0">
            <a:spAutoFit/>
          </a:bodyPr>
          <a:lstStyle/>
          <a:p>
            <a:pPr marL="12065" marR="26034">
              <a:lnSpc>
                <a:spcPts val="2900"/>
              </a:lnSpc>
              <a:spcBef>
                <a:spcPts val="780"/>
              </a:spcBef>
            </a:pPr>
            <a:r>
              <a:rPr lang="tr-TR" sz="2800" i="1" spc="-85" dirty="0">
                <a:cs typeface="Trebuchet MS"/>
              </a:rPr>
              <a:t>Klinik Psikoloji Alanında Staj</a:t>
            </a:r>
          </a:p>
          <a:p>
            <a:pPr marL="12065" marR="26034">
              <a:lnSpc>
                <a:spcPts val="2900"/>
              </a:lnSpc>
              <a:spcBef>
                <a:spcPts val="780"/>
              </a:spcBef>
            </a:pPr>
            <a:endParaRPr lang="tr-TR" sz="2800" dirty="0">
              <a:cs typeface="Trebuchet MS"/>
            </a:endParaRPr>
          </a:p>
          <a:p>
            <a:pPr marL="926465" marR="26034" lvl="1" indent="-457200">
              <a:lnSpc>
                <a:spcPts val="2900"/>
              </a:lnSpc>
              <a:spcBef>
                <a:spcPts val="780"/>
              </a:spcBef>
              <a:buFont typeface="Arial" panose="020B0604020202020204" pitchFamily="34" charset="0"/>
              <a:buChar char="•"/>
            </a:pPr>
            <a:r>
              <a:rPr sz="2800" spc="-95" dirty="0">
                <a:cs typeface="Trebuchet MS"/>
              </a:rPr>
              <a:t>PSY243</a:t>
            </a:r>
            <a:r>
              <a:rPr sz="2800" spc="-185" dirty="0">
                <a:cs typeface="Trebuchet MS"/>
              </a:rPr>
              <a:t> </a:t>
            </a:r>
            <a:r>
              <a:rPr sz="2800" spc="-40" dirty="0">
                <a:cs typeface="Trebuchet MS"/>
              </a:rPr>
              <a:t>Clinical</a:t>
            </a:r>
            <a:r>
              <a:rPr sz="2800" spc="-130" dirty="0">
                <a:cs typeface="Trebuchet MS"/>
              </a:rPr>
              <a:t> </a:t>
            </a:r>
            <a:r>
              <a:rPr sz="2800" spc="-50" dirty="0">
                <a:cs typeface="Trebuchet MS"/>
              </a:rPr>
              <a:t>Psychology</a:t>
            </a:r>
            <a:r>
              <a:rPr sz="2800" spc="-114" dirty="0">
                <a:cs typeface="Trebuchet MS"/>
              </a:rPr>
              <a:t> </a:t>
            </a:r>
            <a:r>
              <a:rPr sz="2800" spc="-50" dirty="0">
                <a:cs typeface="Trebuchet MS"/>
              </a:rPr>
              <a:t>I</a:t>
            </a:r>
            <a:endParaRPr lang="tr-TR" sz="2800" spc="-50" dirty="0">
              <a:cs typeface="Trebuchet MS"/>
            </a:endParaRPr>
          </a:p>
          <a:p>
            <a:pPr marL="926465" marR="26034" lvl="1" indent="-457200">
              <a:lnSpc>
                <a:spcPts val="2900"/>
              </a:lnSpc>
              <a:spcBef>
                <a:spcPts val="780"/>
              </a:spcBef>
              <a:buFont typeface="Arial" panose="020B0604020202020204" pitchFamily="34" charset="0"/>
              <a:buChar char="•"/>
            </a:pPr>
            <a:endParaRPr lang="tr-TR" sz="2800" dirty="0">
              <a:cs typeface="Trebuchet MS"/>
            </a:endParaRPr>
          </a:p>
          <a:p>
            <a:pPr marL="926465" marR="26034" lvl="1" indent="-457200">
              <a:lnSpc>
                <a:spcPts val="2900"/>
              </a:lnSpc>
              <a:spcBef>
                <a:spcPts val="780"/>
              </a:spcBef>
              <a:buFont typeface="Arial" panose="020B0604020202020204" pitchFamily="34" charset="0"/>
              <a:buChar char="•"/>
            </a:pPr>
            <a:r>
              <a:rPr sz="2800" spc="-95" dirty="0">
                <a:cs typeface="Trebuchet MS"/>
              </a:rPr>
              <a:t>PSY346</a:t>
            </a:r>
            <a:r>
              <a:rPr sz="2800" spc="-185" dirty="0">
                <a:cs typeface="Trebuchet MS"/>
              </a:rPr>
              <a:t> </a:t>
            </a:r>
            <a:r>
              <a:rPr sz="2800" spc="-40" dirty="0">
                <a:cs typeface="Trebuchet MS"/>
              </a:rPr>
              <a:t>Clinical</a:t>
            </a:r>
            <a:r>
              <a:rPr sz="2800" spc="-155" dirty="0">
                <a:cs typeface="Trebuchet MS"/>
              </a:rPr>
              <a:t> </a:t>
            </a:r>
            <a:r>
              <a:rPr sz="2800" spc="-50" dirty="0">
                <a:cs typeface="Trebuchet MS"/>
              </a:rPr>
              <a:t>Psychology</a:t>
            </a:r>
            <a:r>
              <a:rPr sz="2800" spc="-130" dirty="0">
                <a:cs typeface="Trebuchet MS"/>
              </a:rPr>
              <a:t> </a:t>
            </a:r>
            <a:r>
              <a:rPr sz="2800" spc="-10" dirty="0">
                <a:cs typeface="Trebuchet MS"/>
              </a:rPr>
              <a:t>II:</a:t>
            </a:r>
            <a:r>
              <a:rPr sz="2800" spc="-130" dirty="0">
                <a:cs typeface="Trebuchet MS"/>
              </a:rPr>
              <a:t> </a:t>
            </a:r>
            <a:r>
              <a:rPr sz="2800" spc="-25" dirty="0">
                <a:cs typeface="Trebuchet MS"/>
              </a:rPr>
              <a:t>Observation </a:t>
            </a:r>
            <a:r>
              <a:rPr sz="2800" spc="-20" dirty="0">
                <a:cs typeface="Trebuchet MS"/>
              </a:rPr>
              <a:t>and</a:t>
            </a:r>
            <a:r>
              <a:rPr sz="2800" spc="-155" dirty="0">
                <a:cs typeface="Trebuchet MS"/>
              </a:rPr>
              <a:t> </a:t>
            </a:r>
            <a:r>
              <a:rPr sz="2800" spc="-45" dirty="0">
                <a:cs typeface="Trebuchet MS"/>
              </a:rPr>
              <a:t>Interview</a:t>
            </a:r>
            <a:r>
              <a:rPr sz="2800" spc="-150" dirty="0">
                <a:cs typeface="Trebuchet MS"/>
              </a:rPr>
              <a:t> </a:t>
            </a:r>
            <a:r>
              <a:rPr lang="tr-TR" sz="2800" spc="-10" dirty="0">
                <a:cs typeface="Trebuchet MS"/>
              </a:rPr>
              <a:t>T</a:t>
            </a:r>
            <a:r>
              <a:rPr sz="2800" spc="-10" dirty="0" err="1">
                <a:cs typeface="Trebuchet MS"/>
              </a:rPr>
              <a:t>echniques</a:t>
            </a:r>
            <a:endParaRPr lang="tr-TR" sz="2800" spc="-10" dirty="0">
              <a:cs typeface="Trebuchet MS"/>
            </a:endParaRPr>
          </a:p>
          <a:p>
            <a:pPr marL="926465" marR="26034" lvl="1" indent="-457200">
              <a:lnSpc>
                <a:spcPts val="2900"/>
              </a:lnSpc>
              <a:spcBef>
                <a:spcPts val="780"/>
              </a:spcBef>
              <a:buFont typeface="Arial" panose="020B0604020202020204" pitchFamily="34" charset="0"/>
              <a:buChar char="•"/>
            </a:pPr>
            <a:endParaRPr lang="tr-TR" sz="2800" dirty="0">
              <a:cs typeface="Trebuchet MS"/>
            </a:endParaRPr>
          </a:p>
          <a:p>
            <a:pPr marL="926465" marR="26034" lvl="1" indent="-457200">
              <a:lnSpc>
                <a:spcPts val="2900"/>
              </a:lnSpc>
              <a:spcBef>
                <a:spcPts val="780"/>
              </a:spcBef>
              <a:buFont typeface="Arial" panose="020B0604020202020204" pitchFamily="34" charset="0"/>
              <a:buChar char="•"/>
            </a:pPr>
            <a:r>
              <a:rPr sz="2800" spc="-40" dirty="0">
                <a:cs typeface="Trebuchet MS"/>
              </a:rPr>
              <a:t>PSY342</a:t>
            </a:r>
            <a:r>
              <a:rPr sz="2800" spc="-140" dirty="0">
                <a:cs typeface="Trebuchet MS"/>
              </a:rPr>
              <a:t> </a:t>
            </a:r>
            <a:r>
              <a:rPr sz="2800" spc="-10" dirty="0">
                <a:cs typeface="Trebuchet MS"/>
              </a:rPr>
              <a:t>Psychopathology</a:t>
            </a:r>
            <a:endParaRPr lang="tr-TR" sz="2800" spc="-10" dirty="0">
              <a:cs typeface="Trebuchet MS"/>
            </a:endParaRPr>
          </a:p>
          <a:p>
            <a:pPr marL="469265" marR="26034" lvl="1">
              <a:lnSpc>
                <a:spcPts val="2900"/>
              </a:lnSpc>
              <a:spcBef>
                <a:spcPts val="780"/>
              </a:spcBef>
            </a:pPr>
            <a:endParaRPr lang="en-TR" sz="2800" spc="-10" dirty="0">
              <a:cs typeface="Trebuchet MS"/>
            </a:endParaRPr>
          </a:p>
          <a:p>
            <a:pPr marL="469265" marR="26034" lvl="1">
              <a:lnSpc>
                <a:spcPts val="2900"/>
              </a:lnSpc>
              <a:spcBef>
                <a:spcPts val="780"/>
              </a:spcBef>
            </a:pPr>
            <a:endParaRPr lang="en-TR" sz="2800" spc="-10" dirty="0">
              <a:cs typeface="Trebuchet MS"/>
            </a:endParaRPr>
          </a:p>
          <a:p>
            <a:pPr marL="469265" marR="26034" lvl="1">
              <a:lnSpc>
                <a:spcPts val="2900"/>
              </a:lnSpc>
              <a:spcBef>
                <a:spcPts val="780"/>
              </a:spcBef>
            </a:pPr>
            <a:r>
              <a:rPr lang="tr-TR" sz="2800" b="1" dirty="0">
                <a:cs typeface="Arial"/>
              </a:rPr>
              <a:t>*3.</a:t>
            </a:r>
            <a:r>
              <a:rPr lang="tr-TR" sz="2800" b="1" spc="-80" dirty="0">
                <a:cs typeface="Arial"/>
              </a:rPr>
              <a:t> </a:t>
            </a:r>
            <a:r>
              <a:rPr lang="tr-TR" sz="2800" b="1" spc="-114" dirty="0">
                <a:cs typeface="Arial"/>
              </a:rPr>
              <a:t>sınıf</a:t>
            </a:r>
            <a:r>
              <a:rPr lang="tr-TR" sz="2800" b="1" spc="-245" dirty="0">
                <a:cs typeface="Arial"/>
              </a:rPr>
              <a:t> </a:t>
            </a:r>
            <a:r>
              <a:rPr lang="tr-TR" sz="2800" b="1" spc="-25" dirty="0">
                <a:cs typeface="Arial"/>
              </a:rPr>
              <a:t>öğrencilerinin</a:t>
            </a:r>
            <a:r>
              <a:rPr lang="tr-TR" sz="2800" b="1" spc="-50" dirty="0">
                <a:cs typeface="Arial"/>
              </a:rPr>
              <a:t> </a:t>
            </a:r>
            <a:r>
              <a:rPr lang="tr-TR" sz="2800" b="1" spc="-65" dirty="0">
                <a:cs typeface="Arial"/>
              </a:rPr>
              <a:t>staj</a:t>
            </a:r>
            <a:r>
              <a:rPr lang="tr-TR" sz="2800" b="1" spc="-270" dirty="0">
                <a:cs typeface="Arial"/>
              </a:rPr>
              <a:t> </a:t>
            </a:r>
            <a:r>
              <a:rPr lang="tr-TR" sz="2800" b="1" spc="-75" dirty="0">
                <a:cs typeface="Arial"/>
              </a:rPr>
              <a:t>yapması </a:t>
            </a:r>
            <a:r>
              <a:rPr lang="tr-TR" sz="2800" b="1" spc="-10" dirty="0">
                <a:cs typeface="Arial"/>
              </a:rPr>
              <a:t>zorunludur.</a:t>
            </a:r>
            <a:endParaRPr lang="tr-TR" sz="2800" b="1" dirty="0">
              <a:cs typeface="Arial"/>
            </a:endParaRPr>
          </a:p>
          <a:p>
            <a:pPr marL="469265" marR="26034" lvl="1">
              <a:lnSpc>
                <a:spcPts val="2900"/>
              </a:lnSpc>
              <a:spcBef>
                <a:spcPts val="780"/>
              </a:spcBef>
            </a:pPr>
            <a:endParaRPr sz="2800" dirty="0">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2E6DA-C730-0F48-1066-A6DE2B65BEDE}"/>
            </a:ext>
          </a:extLst>
        </p:cNvPr>
        <p:cNvGrpSpPr/>
        <p:nvPr/>
      </p:nvGrpSpPr>
      <p:grpSpPr>
        <a:xfrm>
          <a:off x="0" y="0"/>
          <a:ext cx="0" cy="0"/>
          <a:chOff x="0" y="0"/>
          <a:chExt cx="0" cy="0"/>
        </a:xfrm>
      </p:grpSpPr>
      <p:sp>
        <p:nvSpPr>
          <p:cNvPr id="10" name="object 10">
            <a:extLst>
              <a:ext uri="{FF2B5EF4-FFF2-40B4-BE49-F238E27FC236}">
                <a16:creationId xmlns:a16="http://schemas.microsoft.com/office/drawing/2014/main" id="{B70DE3C4-AF1C-C08D-40F3-13EE468FB713}"/>
              </a:ext>
            </a:extLst>
          </p:cNvPr>
          <p:cNvSpPr txBox="1">
            <a:spLocks noGrp="1"/>
          </p:cNvSpPr>
          <p:nvPr>
            <p:ph type="title"/>
          </p:nvPr>
        </p:nvSpPr>
        <p:spPr>
          <a:xfrm>
            <a:off x="3251835" y="398066"/>
            <a:ext cx="5688330" cy="626133"/>
          </a:xfrm>
          <a:prstGeom prst="rect">
            <a:avLst/>
          </a:prstGeom>
        </p:spPr>
        <p:txBody>
          <a:bodyPr vert="horz" wrap="square" lIns="0" tIns="12700" rIns="0" bIns="0" rtlCol="0" anchor="ctr">
            <a:spAutoFit/>
          </a:bodyPr>
          <a:lstStyle/>
          <a:p>
            <a:pPr marL="12700" algn="ctr"/>
            <a:r>
              <a:rPr lang="en-GB" dirty="0" err="1"/>
              <a:t>Stajı</a:t>
            </a:r>
            <a:r>
              <a:rPr lang="en-GB" dirty="0"/>
              <a:t> Kimler </a:t>
            </a:r>
            <a:r>
              <a:rPr lang="en-GB" dirty="0" err="1"/>
              <a:t>Yapabilir</a:t>
            </a:r>
            <a:r>
              <a:rPr lang="en-GB" dirty="0"/>
              <a:t>?</a:t>
            </a:r>
          </a:p>
        </p:txBody>
      </p:sp>
      <p:sp>
        <p:nvSpPr>
          <p:cNvPr id="11" name="object 11">
            <a:extLst>
              <a:ext uri="{FF2B5EF4-FFF2-40B4-BE49-F238E27FC236}">
                <a16:creationId xmlns:a16="http://schemas.microsoft.com/office/drawing/2014/main" id="{2FA59DD5-50B0-4EBD-F170-B779B661721F}"/>
              </a:ext>
            </a:extLst>
          </p:cNvPr>
          <p:cNvSpPr txBox="1"/>
          <p:nvPr/>
        </p:nvSpPr>
        <p:spPr>
          <a:xfrm>
            <a:off x="732312" y="1401764"/>
            <a:ext cx="11602192" cy="5246308"/>
          </a:xfrm>
          <a:prstGeom prst="rect">
            <a:avLst/>
          </a:prstGeom>
        </p:spPr>
        <p:txBody>
          <a:bodyPr vert="horz" wrap="square" lIns="0" tIns="99060" rIns="0" bIns="0" rtlCol="0">
            <a:spAutoFit/>
          </a:bodyPr>
          <a:lstStyle/>
          <a:p>
            <a:pPr marL="12700">
              <a:lnSpc>
                <a:spcPts val="3525"/>
              </a:lnSpc>
            </a:pPr>
            <a:r>
              <a:rPr lang="en-US" sz="2800" i="1" spc="-114" dirty="0" err="1">
                <a:cs typeface="Trebuchet MS"/>
              </a:rPr>
              <a:t>Endüstri</a:t>
            </a:r>
            <a:r>
              <a:rPr lang="en-US" sz="2800" i="1" spc="-235" dirty="0">
                <a:cs typeface="Trebuchet MS"/>
              </a:rPr>
              <a:t> </a:t>
            </a:r>
            <a:r>
              <a:rPr lang="en-US" sz="2800" i="1" spc="-130" dirty="0" err="1">
                <a:cs typeface="Trebuchet MS"/>
              </a:rPr>
              <a:t>ve</a:t>
            </a:r>
            <a:r>
              <a:rPr lang="en-US" sz="2800" i="1" spc="-130" dirty="0">
                <a:cs typeface="Trebuchet MS"/>
              </a:rPr>
              <a:t> </a:t>
            </a:r>
            <a:r>
              <a:rPr lang="en-US" sz="2800" i="1" spc="-130" dirty="0" err="1">
                <a:cs typeface="Trebuchet MS"/>
              </a:rPr>
              <a:t>Örgüt</a:t>
            </a:r>
            <a:r>
              <a:rPr lang="en-US" sz="2800" i="1" spc="-130" dirty="0">
                <a:cs typeface="Trebuchet MS"/>
              </a:rPr>
              <a:t> </a:t>
            </a:r>
            <a:r>
              <a:rPr lang="en-US" sz="2800" i="1" spc="-130" dirty="0" err="1">
                <a:cs typeface="Trebuchet MS"/>
              </a:rPr>
              <a:t>Psikolojisi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12700">
              <a:lnSpc>
                <a:spcPts val="3525"/>
              </a:lnSpc>
            </a:pPr>
            <a:endParaRPr lang="en-US" sz="2800" dirty="0">
              <a:cs typeface="Trebuchet MS"/>
            </a:endParaRPr>
          </a:p>
          <a:p>
            <a:pPr marL="789305" marR="1350645" indent="-457200">
              <a:lnSpc>
                <a:spcPts val="3100"/>
              </a:lnSpc>
              <a:spcBef>
                <a:spcPts val="114"/>
              </a:spcBef>
              <a:buFont typeface="Arial" panose="020B0604020202020204" pitchFamily="34" charset="0"/>
              <a:buChar char="•"/>
            </a:pPr>
            <a:r>
              <a:rPr lang="en-US" sz="2800" spc="-50" dirty="0">
                <a:cs typeface="Trebuchet MS"/>
              </a:rPr>
              <a:t>PSY341 Industrial</a:t>
            </a:r>
            <a:r>
              <a:rPr lang="en-US" sz="2800" spc="-150" dirty="0">
                <a:cs typeface="Trebuchet MS"/>
              </a:rPr>
              <a:t> </a:t>
            </a:r>
            <a:r>
              <a:rPr lang="en-US" sz="2800" spc="-10" dirty="0">
                <a:cs typeface="Trebuchet MS"/>
              </a:rPr>
              <a:t>and</a:t>
            </a:r>
            <a:r>
              <a:rPr lang="en-US" sz="2800" spc="-140" dirty="0">
                <a:cs typeface="Trebuchet MS"/>
              </a:rPr>
              <a:t> </a:t>
            </a:r>
            <a:r>
              <a:rPr lang="en-US" sz="2800" spc="-40" dirty="0">
                <a:cs typeface="Trebuchet MS"/>
              </a:rPr>
              <a:t>Organizational </a:t>
            </a:r>
            <a:r>
              <a:rPr lang="en-US" sz="2800" spc="-10" dirty="0">
                <a:cs typeface="Trebuchet MS"/>
              </a:rPr>
              <a:t>Psychology</a:t>
            </a:r>
            <a:endParaRPr lang="en-US" sz="2800" dirty="0">
              <a:cs typeface="Trebuchet MS"/>
            </a:endParaRPr>
          </a:p>
          <a:p>
            <a:pPr marR="1734185">
              <a:spcBef>
                <a:spcPts val="2880"/>
              </a:spcBef>
            </a:pPr>
            <a:r>
              <a:rPr lang="en-US" sz="2800" i="1" spc="-130" dirty="0" err="1">
                <a:cs typeface="Trebuchet MS"/>
              </a:rPr>
              <a:t>Bilişsel</a:t>
            </a:r>
            <a:r>
              <a:rPr lang="en-US" sz="2800" i="1" spc="-130" dirty="0">
                <a:cs typeface="Trebuchet MS"/>
              </a:rPr>
              <a:t> </a:t>
            </a:r>
            <a:r>
              <a:rPr lang="en-US" sz="2800" i="1" spc="-130" dirty="0" err="1">
                <a:cs typeface="Trebuchet MS"/>
              </a:rPr>
              <a:t>Psikoloji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914400" marR="1734185" lvl="1" indent="-457200">
              <a:spcBef>
                <a:spcPts val="2880"/>
              </a:spcBef>
              <a:buFont typeface="Arial" panose="020B0604020202020204" pitchFamily="34" charset="0"/>
              <a:buChar char="•"/>
            </a:pPr>
            <a:r>
              <a:rPr lang="en-US" sz="2800" spc="-95" dirty="0">
                <a:cs typeface="Trebuchet MS"/>
              </a:rPr>
              <a:t>PSY282</a:t>
            </a:r>
            <a:r>
              <a:rPr lang="en-US" sz="2800" spc="-130" dirty="0">
                <a:cs typeface="Trebuchet MS"/>
              </a:rPr>
              <a:t> </a:t>
            </a:r>
            <a:r>
              <a:rPr lang="en-US" sz="2800" spc="-105" dirty="0">
                <a:cs typeface="Trebuchet MS"/>
              </a:rPr>
              <a:t>Experimental</a:t>
            </a:r>
            <a:r>
              <a:rPr lang="en-US" sz="2800" spc="-130" dirty="0">
                <a:cs typeface="Trebuchet MS"/>
              </a:rPr>
              <a:t> </a:t>
            </a:r>
            <a:r>
              <a:rPr lang="en-US" sz="2800" spc="-100" dirty="0">
                <a:cs typeface="Trebuchet MS"/>
              </a:rPr>
              <a:t>Psychology</a:t>
            </a:r>
            <a:r>
              <a:rPr lang="en-US" sz="2800" spc="-120" dirty="0">
                <a:cs typeface="Trebuchet MS"/>
              </a:rPr>
              <a:t> </a:t>
            </a:r>
            <a:r>
              <a:rPr lang="en-US" sz="2800" spc="-50" dirty="0">
                <a:cs typeface="Trebuchet MS"/>
              </a:rPr>
              <a:t>I </a:t>
            </a:r>
          </a:p>
          <a:p>
            <a:pPr marL="914400" marR="1734185" lvl="1" indent="-457200">
              <a:spcBef>
                <a:spcPts val="2880"/>
              </a:spcBef>
              <a:buFont typeface="Arial" panose="020B0604020202020204" pitchFamily="34" charset="0"/>
              <a:buChar char="•"/>
            </a:pPr>
            <a:r>
              <a:rPr lang="en-US" sz="2800" spc="-50" dirty="0">
                <a:cs typeface="Trebuchet MS"/>
              </a:rPr>
              <a:t>P</a:t>
            </a:r>
            <a:r>
              <a:rPr lang="en-US" sz="2800" spc="-35" dirty="0">
                <a:cs typeface="Trebuchet MS"/>
              </a:rPr>
              <a:t>SY381</a:t>
            </a:r>
            <a:r>
              <a:rPr lang="en-US" sz="2800" spc="-80" dirty="0">
                <a:cs typeface="Trebuchet MS"/>
              </a:rPr>
              <a:t> </a:t>
            </a:r>
            <a:r>
              <a:rPr lang="en-US" sz="2800" spc="-100" dirty="0">
                <a:cs typeface="Trebuchet MS"/>
              </a:rPr>
              <a:t>Experimental</a:t>
            </a:r>
            <a:r>
              <a:rPr lang="en-US" sz="2800" spc="-180" dirty="0">
                <a:cs typeface="Trebuchet MS"/>
              </a:rPr>
              <a:t> </a:t>
            </a:r>
            <a:r>
              <a:rPr lang="en-US" sz="2800" spc="-100" dirty="0">
                <a:cs typeface="Trebuchet MS"/>
              </a:rPr>
              <a:t>Psychology</a:t>
            </a:r>
            <a:r>
              <a:rPr lang="en-US" sz="2800" spc="-175" dirty="0">
                <a:cs typeface="Trebuchet MS"/>
              </a:rPr>
              <a:t> </a:t>
            </a:r>
            <a:r>
              <a:rPr lang="en-US" sz="2800" spc="-25" dirty="0">
                <a:cs typeface="Trebuchet MS"/>
              </a:rPr>
              <a:t>II</a:t>
            </a:r>
            <a:endParaRPr lang="en-TR" sz="2800" spc="-10" dirty="0">
              <a:cs typeface="Trebuchet MS"/>
            </a:endParaRPr>
          </a:p>
          <a:p>
            <a:pPr marL="469265" marR="26034" lvl="1">
              <a:lnSpc>
                <a:spcPts val="2900"/>
              </a:lnSpc>
              <a:spcBef>
                <a:spcPts val="780"/>
              </a:spcBef>
            </a:pPr>
            <a:endParaRPr lang="en-TR" sz="2800" spc="-10" dirty="0">
              <a:cs typeface="Trebuchet MS"/>
            </a:endParaRPr>
          </a:p>
          <a:p>
            <a:pPr marL="469265" marR="26034" lvl="1">
              <a:lnSpc>
                <a:spcPts val="2900"/>
              </a:lnSpc>
              <a:spcBef>
                <a:spcPts val="780"/>
              </a:spcBef>
            </a:pPr>
            <a:r>
              <a:rPr lang="tr-TR" sz="2800" b="1" dirty="0">
                <a:cs typeface="Arial"/>
              </a:rPr>
              <a:t>*3.</a:t>
            </a:r>
            <a:r>
              <a:rPr lang="tr-TR" sz="2800" b="1" spc="-80" dirty="0">
                <a:cs typeface="Arial"/>
              </a:rPr>
              <a:t> </a:t>
            </a:r>
            <a:r>
              <a:rPr lang="tr-TR" sz="2800" b="1" spc="-114" dirty="0">
                <a:cs typeface="Arial"/>
              </a:rPr>
              <a:t>sınıf</a:t>
            </a:r>
            <a:r>
              <a:rPr lang="tr-TR" sz="2800" b="1" spc="-245" dirty="0">
                <a:cs typeface="Arial"/>
              </a:rPr>
              <a:t> </a:t>
            </a:r>
            <a:r>
              <a:rPr lang="tr-TR" sz="2800" b="1" spc="-25" dirty="0">
                <a:cs typeface="Arial"/>
              </a:rPr>
              <a:t>öğrencilerinin</a:t>
            </a:r>
            <a:r>
              <a:rPr lang="tr-TR" sz="2800" b="1" spc="-50" dirty="0">
                <a:cs typeface="Arial"/>
              </a:rPr>
              <a:t> </a:t>
            </a:r>
            <a:r>
              <a:rPr lang="tr-TR" sz="2800" b="1" spc="-65" dirty="0">
                <a:cs typeface="Arial"/>
              </a:rPr>
              <a:t>staj</a:t>
            </a:r>
            <a:r>
              <a:rPr lang="tr-TR" sz="2800" b="1" spc="-270" dirty="0">
                <a:cs typeface="Arial"/>
              </a:rPr>
              <a:t> </a:t>
            </a:r>
            <a:r>
              <a:rPr lang="tr-TR" sz="2800" b="1" spc="-75" dirty="0">
                <a:cs typeface="Arial"/>
              </a:rPr>
              <a:t>yapması </a:t>
            </a:r>
            <a:r>
              <a:rPr lang="tr-TR" sz="2800" b="1" spc="-10" dirty="0">
                <a:cs typeface="Arial"/>
              </a:rPr>
              <a:t>zorunludur.</a:t>
            </a:r>
            <a:endParaRPr lang="tr-TR" sz="2800" b="1" dirty="0">
              <a:cs typeface="Arial"/>
            </a:endParaRPr>
          </a:p>
          <a:p>
            <a:pPr marL="469265" marR="26034" lvl="1">
              <a:lnSpc>
                <a:spcPts val="2900"/>
              </a:lnSpc>
              <a:spcBef>
                <a:spcPts val="780"/>
              </a:spcBef>
            </a:pPr>
            <a:endParaRPr sz="2800" dirty="0">
              <a:cs typeface="Trebuchet MS"/>
            </a:endParaRPr>
          </a:p>
        </p:txBody>
      </p:sp>
    </p:spTree>
    <p:extLst>
      <p:ext uri="{BB962C8B-B14F-4D97-AF65-F5344CB8AC3E}">
        <p14:creationId xmlns:p14="http://schemas.microsoft.com/office/powerpoint/2010/main" val="1826827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E9C19-F352-DA57-ABEE-B678EF41EF68}"/>
            </a:ext>
          </a:extLst>
        </p:cNvPr>
        <p:cNvGrpSpPr/>
        <p:nvPr/>
      </p:nvGrpSpPr>
      <p:grpSpPr>
        <a:xfrm>
          <a:off x="0" y="0"/>
          <a:ext cx="0" cy="0"/>
          <a:chOff x="0" y="0"/>
          <a:chExt cx="0" cy="0"/>
        </a:xfrm>
      </p:grpSpPr>
      <p:sp>
        <p:nvSpPr>
          <p:cNvPr id="10" name="object 10">
            <a:extLst>
              <a:ext uri="{FF2B5EF4-FFF2-40B4-BE49-F238E27FC236}">
                <a16:creationId xmlns:a16="http://schemas.microsoft.com/office/drawing/2014/main" id="{479A9774-E3DE-22D4-39ED-A187E638FC6D}"/>
              </a:ext>
            </a:extLst>
          </p:cNvPr>
          <p:cNvSpPr txBox="1">
            <a:spLocks noGrp="1"/>
          </p:cNvSpPr>
          <p:nvPr>
            <p:ph type="title"/>
          </p:nvPr>
        </p:nvSpPr>
        <p:spPr>
          <a:xfrm>
            <a:off x="3251835" y="362441"/>
            <a:ext cx="5688330" cy="626133"/>
          </a:xfrm>
          <a:prstGeom prst="rect">
            <a:avLst/>
          </a:prstGeom>
        </p:spPr>
        <p:txBody>
          <a:bodyPr vert="horz" wrap="square" lIns="0" tIns="12700" rIns="0" bIns="0" rtlCol="0" anchor="ctr">
            <a:spAutoFit/>
          </a:bodyPr>
          <a:lstStyle/>
          <a:p>
            <a:pPr marL="12700" algn="ctr"/>
            <a:r>
              <a:rPr lang="en-GB" dirty="0" err="1"/>
              <a:t>Stajı</a:t>
            </a:r>
            <a:r>
              <a:rPr lang="en-GB" dirty="0"/>
              <a:t> Kimler </a:t>
            </a:r>
            <a:r>
              <a:rPr lang="en-GB" dirty="0" err="1"/>
              <a:t>Yapabilir</a:t>
            </a:r>
            <a:r>
              <a:rPr lang="en-GB" dirty="0"/>
              <a:t>?</a:t>
            </a:r>
          </a:p>
        </p:txBody>
      </p:sp>
      <p:sp>
        <p:nvSpPr>
          <p:cNvPr id="11" name="object 11">
            <a:extLst>
              <a:ext uri="{FF2B5EF4-FFF2-40B4-BE49-F238E27FC236}">
                <a16:creationId xmlns:a16="http://schemas.microsoft.com/office/drawing/2014/main" id="{F3880CA9-5433-58DB-487C-E49C255AFBD4}"/>
              </a:ext>
            </a:extLst>
          </p:cNvPr>
          <p:cNvSpPr txBox="1"/>
          <p:nvPr/>
        </p:nvSpPr>
        <p:spPr>
          <a:xfrm>
            <a:off x="589808" y="1169626"/>
            <a:ext cx="11602192" cy="5920852"/>
          </a:xfrm>
          <a:prstGeom prst="rect">
            <a:avLst/>
          </a:prstGeom>
        </p:spPr>
        <p:txBody>
          <a:bodyPr vert="horz" wrap="square" lIns="0" tIns="99060" rIns="0" bIns="0" rtlCol="0">
            <a:spAutoFit/>
          </a:bodyPr>
          <a:lstStyle/>
          <a:p>
            <a:pPr marL="12700">
              <a:lnSpc>
                <a:spcPts val="3525"/>
              </a:lnSpc>
            </a:pPr>
            <a:r>
              <a:rPr lang="en-US" sz="2800" i="1" spc="-114" dirty="0" err="1">
                <a:cs typeface="Trebuchet MS"/>
              </a:rPr>
              <a:t>Gelişim</a:t>
            </a:r>
            <a:r>
              <a:rPr lang="en-US" sz="2800" i="1" spc="-114" dirty="0">
                <a:cs typeface="Trebuchet MS"/>
              </a:rPr>
              <a:t> </a:t>
            </a:r>
            <a:r>
              <a:rPr lang="en-US" sz="2800" i="1" spc="-130" dirty="0" err="1">
                <a:cs typeface="Trebuchet MS"/>
              </a:rPr>
              <a:t>Psikolojisi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469900" indent="-457200">
              <a:lnSpc>
                <a:spcPts val="3525"/>
              </a:lnSpc>
              <a:buFont typeface="Arial" panose="020B0604020202020204" pitchFamily="34" charset="0"/>
              <a:buChar char="•"/>
            </a:pPr>
            <a:endParaRPr lang="en-US" sz="2800" dirty="0">
              <a:cs typeface="Trebuchet MS"/>
            </a:endParaRPr>
          </a:p>
          <a:p>
            <a:pPr marL="789305" marR="1350645" indent="-457200">
              <a:lnSpc>
                <a:spcPts val="3100"/>
              </a:lnSpc>
              <a:spcBef>
                <a:spcPts val="114"/>
              </a:spcBef>
              <a:buFont typeface="Arial" panose="020B0604020202020204" pitchFamily="34" charset="0"/>
              <a:buChar char="•"/>
            </a:pPr>
            <a:r>
              <a:rPr lang="en-US" sz="2800" spc="-50" dirty="0">
                <a:cs typeface="Trebuchet MS"/>
              </a:rPr>
              <a:t>PSY221 Developmental </a:t>
            </a:r>
            <a:r>
              <a:rPr lang="en-US" sz="2800" spc="-10" dirty="0">
                <a:cs typeface="Trebuchet MS"/>
              </a:rPr>
              <a:t>Psychology I</a:t>
            </a:r>
          </a:p>
          <a:p>
            <a:pPr marL="789305" marR="1350645" indent="-457200">
              <a:lnSpc>
                <a:spcPts val="3100"/>
              </a:lnSpc>
              <a:spcBef>
                <a:spcPts val="114"/>
              </a:spcBef>
              <a:buFont typeface="Arial" panose="020B0604020202020204" pitchFamily="34" charset="0"/>
              <a:buChar char="•"/>
            </a:pPr>
            <a:endParaRPr lang="en-US" sz="2800" spc="-10" dirty="0">
              <a:cs typeface="Trebuchet MS"/>
            </a:endParaRPr>
          </a:p>
          <a:p>
            <a:pPr marL="789305" marR="1350645" indent="-457200">
              <a:lnSpc>
                <a:spcPts val="3100"/>
              </a:lnSpc>
              <a:spcBef>
                <a:spcPts val="114"/>
              </a:spcBef>
              <a:buFont typeface="Arial" panose="020B0604020202020204" pitchFamily="34" charset="0"/>
              <a:buChar char="•"/>
            </a:pPr>
            <a:r>
              <a:rPr lang="en-US" sz="2800" spc="-10" dirty="0">
                <a:cs typeface="Trebuchet MS"/>
              </a:rPr>
              <a:t>PSY222 Developmental Psychology II</a:t>
            </a:r>
            <a:endParaRPr lang="en-US" sz="2800" dirty="0">
              <a:cs typeface="Trebuchet MS"/>
            </a:endParaRPr>
          </a:p>
          <a:p>
            <a:pPr marR="1734185">
              <a:spcBef>
                <a:spcPts val="2880"/>
              </a:spcBef>
            </a:pPr>
            <a:r>
              <a:rPr lang="en-US" sz="2800" i="1" spc="-130" dirty="0" err="1">
                <a:cs typeface="Trebuchet MS"/>
              </a:rPr>
              <a:t>Sosyal</a:t>
            </a:r>
            <a:r>
              <a:rPr lang="en-US" sz="2800" i="1" spc="-130" dirty="0">
                <a:cs typeface="Trebuchet MS"/>
              </a:rPr>
              <a:t> </a:t>
            </a:r>
            <a:r>
              <a:rPr lang="en-US" sz="2800" i="1" spc="-130" dirty="0" err="1">
                <a:cs typeface="Trebuchet MS"/>
              </a:rPr>
              <a:t>Psikoloji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914400" marR="1734185" lvl="1" indent="-457200">
              <a:spcBef>
                <a:spcPts val="2880"/>
              </a:spcBef>
              <a:buFont typeface="Arial" panose="020B0604020202020204" pitchFamily="34" charset="0"/>
              <a:buChar char="•"/>
            </a:pPr>
            <a:r>
              <a:rPr lang="en-US" sz="2800" spc="-95" dirty="0">
                <a:cs typeface="Trebuchet MS"/>
              </a:rPr>
              <a:t>PSY251</a:t>
            </a:r>
            <a:r>
              <a:rPr lang="en-US" sz="2800" spc="-130" dirty="0">
                <a:cs typeface="Trebuchet MS"/>
              </a:rPr>
              <a:t> </a:t>
            </a:r>
            <a:r>
              <a:rPr lang="en-US" sz="2800" spc="-105" dirty="0">
                <a:cs typeface="Trebuchet MS"/>
              </a:rPr>
              <a:t>Social </a:t>
            </a:r>
            <a:r>
              <a:rPr lang="en-US" sz="2800" spc="-100" dirty="0">
                <a:cs typeface="Trebuchet MS"/>
              </a:rPr>
              <a:t>Psychology</a:t>
            </a:r>
            <a:r>
              <a:rPr lang="en-US" sz="2800" spc="-120" dirty="0">
                <a:cs typeface="Trebuchet MS"/>
              </a:rPr>
              <a:t> </a:t>
            </a:r>
            <a:r>
              <a:rPr lang="en-US" sz="2800" spc="-50" dirty="0">
                <a:cs typeface="Trebuchet MS"/>
              </a:rPr>
              <a:t>I </a:t>
            </a:r>
          </a:p>
          <a:p>
            <a:pPr marL="914400" marR="1734185" lvl="1" indent="-457200">
              <a:spcBef>
                <a:spcPts val="2880"/>
              </a:spcBef>
              <a:buFont typeface="Arial" panose="020B0604020202020204" pitchFamily="34" charset="0"/>
              <a:buChar char="•"/>
            </a:pPr>
            <a:r>
              <a:rPr lang="en-US" sz="2800" spc="-35" dirty="0">
                <a:cs typeface="Trebuchet MS"/>
              </a:rPr>
              <a:t>PSY252</a:t>
            </a:r>
            <a:r>
              <a:rPr lang="en-US" sz="2800" spc="-80" dirty="0">
                <a:cs typeface="Trebuchet MS"/>
              </a:rPr>
              <a:t> </a:t>
            </a:r>
            <a:r>
              <a:rPr lang="en-US" sz="2800" spc="-100" dirty="0">
                <a:cs typeface="Trebuchet MS"/>
              </a:rPr>
              <a:t>Social Psychology</a:t>
            </a:r>
            <a:r>
              <a:rPr lang="en-US" sz="2800" spc="-175" dirty="0">
                <a:cs typeface="Trebuchet MS"/>
              </a:rPr>
              <a:t> </a:t>
            </a:r>
            <a:r>
              <a:rPr lang="en-US" sz="2800" spc="-25" dirty="0">
                <a:cs typeface="Trebuchet MS"/>
              </a:rPr>
              <a:t>II</a:t>
            </a:r>
            <a:endParaRPr lang="en-TR" sz="2800" spc="-10" dirty="0">
              <a:cs typeface="Trebuchet MS"/>
            </a:endParaRPr>
          </a:p>
          <a:p>
            <a:pPr marR="1734185" lvl="1">
              <a:spcBef>
                <a:spcPts val="2880"/>
              </a:spcBef>
            </a:pPr>
            <a:r>
              <a:rPr lang="tr-TR" sz="2800" b="1" dirty="0">
                <a:cs typeface="Arial"/>
              </a:rPr>
              <a:t>*3.</a:t>
            </a:r>
            <a:r>
              <a:rPr lang="tr-TR" sz="2800" b="1" spc="-80" dirty="0">
                <a:cs typeface="Arial"/>
              </a:rPr>
              <a:t> </a:t>
            </a:r>
            <a:r>
              <a:rPr lang="tr-TR" sz="2800" b="1" spc="-114" dirty="0">
                <a:cs typeface="Arial"/>
              </a:rPr>
              <a:t>sınıf</a:t>
            </a:r>
            <a:r>
              <a:rPr lang="tr-TR" sz="2800" b="1" spc="-245" dirty="0">
                <a:cs typeface="Arial"/>
              </a:rPr>
              <a:t> </a:t>
            </a:r>
            <a:r>
              <a:rPr lang="tr-TR" sz="2800" b="1" spc="-25" dirty="0">
                <a:cs typeface="Arial"/>
              </a:rPr>
              <a:t>öğrencilerinin</a:t>
            </a:r>
            <a:r>
              <a:rPr lang="tr-TR" sz="2800" b="1" spc="-50" dirty="0">
                <a:cs typeface="Arial"/>
              </a:rPr>
              <a:t> </a:t>
            </a:r>
            <a:r>
              <a:rPr lang="tr-TR" sz="2800" b="1" spc="-65" dirty="0">
                <a:cs typeface="Arial"/>
              </a:rPr>
              <a:t>staj</a:t>
            </a:r>
            <a:r>
              <a:rPr lang="tr-TR" sz="2800" b="1" spc="-270" dirty="0">
                <a:cs typeface="Arial"/>
              </a:rPr>
              <a:t> </a:t>
            </a:r>
            <a:r>
              <a:rPr lang="tr-TR" sz="2800" b="1" spc="-75" dirty="0">
                <a:cs typeface="Arial"/>
              </a:rPr>
              <a:t>yapması </a:t>
            </a:r>
            <a:r>
              <a:rPr lang="tr-TR" sz="2800" b="1" spc="-10" dirty="0">
                <a:cs typeface="Arial"/>
              </a:rPr>
              <a:t>zorunludur.</a:t>
            </a:r>
            <a:endParaRPr lang="tr-TR" sz="2800" b="1" dirty="0">
              <a:cs typeface="Arial"/>
            </a:endParaRPr>
          </a:p>
          <a:p>
            <a:pPr marL="469265" marR="26034" lvl="1">
              <a:lnSpc>
                <a:spcPts val="2900"/>
              </a:lnSpc>
              <a:spcBef>
                <a:spcPts val="780"/>
              </a:spcBef>
            </a:pPr>
            <a:endParaRPr sz="2800" dirty="0">
              <a:cs typeface="Trebuchet MS"/>
            </a:endParaRPr>
          </a:p>
        </p:txBody>
      </p:sp>
    </p:spTree>
    <p:extLst>
      <p:ext uri="{BB962C8B-B14F-4D97-AF65-F5344CB8AC3E}">
        <p14:creationId xmlns:p14="http://schemas.microsoft.com/office/powerpoint/2010/main" val="334587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03111-1703-1850-B7D0-9D268C7F8BE2}"/>
              </a:ext>
            </a:extLst>
          </p:cNvPr>
          <p:cNvSpPr>
            <a:spLocks noGrp="1"/>
          </p:cNvSpPr>
          <p:nvPr>
            <p:ph type="title"/>
          </p:nvPr>
        </p:nvSpPr>
        <p:spPr>
          <a:xfrm>
            <a:off x="838200" y="222621"/>
            <a:ext cx="10515600" cy="1325563"/>
          </a:xfrm>
        </p:spPr>
        <p:txBody>
          <a:bodyPr>
            <a:normAutofit/>
          </a:bodyPr>
          <a:lstStyle/>
          <a:p>
            <a:pPr marL="12700" algn="ctr"/>
            <a:r>
              <a:rPr lang="en-GB" dirty="0" err="1"/>
              <a:t>Dikkat</a:t>
            </a:r>
            <a:r>
              <a:rPr lang="en-GB" dirty="0"/>
              <a:t> </a:t>
            </a:r>
            <a:r>
              <a:rPr lang="en-GB" dirty="0" err="1"/>
              <a:t>Edilmesi</a:t>
            </a:r>
            <a:r>
              <a:rPr lang="en-GB" dirty="0"/>
              <a:t> </a:t>
            </a:r>
            <a:r>
              <a:rPr lang="en-GB" dirty="0" err="1"/>
              <a:t>Gereken</a:t>
            </a:r>
            <a:r>
              <a:rPr lang="en-GB" dirty="0"/>
              <a:t> </a:t>
            </a:r>
            <a:r>
              <a:rPr lang="en-GB" dirty="0" err="1"/>
              <a:t>Noktalar</a:t>
            </a:r>
            <a:endParaRPr lang="en-GB" dirty="0"/>
          </a:p>
        </p:txBody>
      </p:sp>
      <p:sp>
        <p:nvSpPr>
          <p:cNvPr id="3" name="Content Placeholder 2">
            <a:extLst>
              <a:ext uri="{FF2B5EF4-FFF2-40B4-BE49-F238E27FC236}">
                <a16:creationId xmlns:a16="http://schemas.microsoft.com/office/drawing/2014/main" id="{E8E427E2-AEA4-59D3-F4C8-A0BAE257E3A0}"/>
              </a:ext>
            </a:extLst>
          </p:cNvPr>
          <p:cNvSpPr>
            <a:spLocks noGrp="1"/>
          </p:cNvSpPr>
          <p:nvPr>
            <p:ph idx="1"/>
          </p:nvPr>
        </p:nvSpPr>
        <p:spPr>
          <a:xfrm>
            <a:off x="838200" y="1690688"/>
            <a:ext cx="10515600" cy="4573794"/>
          </a:xfrm>
        </p:spPr>
        <p:txBody>
          <a:bodyPr>
            <a:normAutofit fontScale="92500" lnSpcReduction="20000"/>
          </a:bodyPr>
          <a:lstStyle/>
          <a:p>
            <a:pPr lvl="0"/>
            <a:r>
              <a:rPr lang="en-US" dirty="0" err="1"/>
              <a:t>Zorunlu</a:t>
            </a:r>
            <a:r>
              <a:rPr lang="en-US" dirty="0"/>
              <a:t> </a:t>
            </a:r>
            <a:r>
              <a:rPr lang="en-US" dirty="0" err="1"/>
              <a:t>staj</a:t>
            </a:r>
            <a:r>
              <a:rPr lang="en-US" dirty="0"/>
              <a:t> </a:t>
            </a:r>
            <a:r>
              <a:rPr lang="en-US" b="1" dirty="0" err="1"/>
              <a:t>yaz</a:t>
            </a:r>
            <a:r>
              <a:rPr lang="en-US" b="1" dirty="0"/>
              <a:t> </a:t>
            </a:r>
            <a:r>
              <a:rPr lang="en-US" b="1" dirty="0" err="1"/>
              <a:t>döneminde</a:t>
            </a:r>
            <a:r>
              <a:rPr lang="en-US" b="1" dirty="0"/>
              <a:t> </a:t>
            </a:r>
            <a:r>
              <a:rPr lang="en-US" dirty="0" err="1"/>
              <a:t>yapılır</a:t>
            </a:r>
            <a:r>
              <a:rPr lang="en-US" dirty="0"/>
              <a:t>. (Ders </a:t>
            </a:r>
            <a:r>
              <a:rPr lang="en-US" dirty="0" err="1"/>
              <a:t>dönemlerinde</a:t>
            </a:r>
            <a:r>
              <a:rPr lang="en-US" dirty="0"/>
              <a:t> </a:t>
            </a:r>
            <a:r>
              <a:rPr lang="en-US" dirty="0" err="1"/>
              <a:t>veya</a:t>
            </a:r>
            <a:r>
              <a:rPr lang="en-US" dirty="0"/>
              <a:t> </a:t>
            </a:r>
            <a:r>
              <a:rPr lang="en-US" dirty="0" err="1"/>
              <a:t>ara</a:t>
            </a:r>
            <a:r>
              <a:rPr lang="en-US" dirty="0"/>
              <a:t> </a:t>
            </a:r>
            <a:r>
              <a:rPr lang="en-US" dirty="0" err="1"/>
              <a:t>tatilde</a:t>
            </a:r>
            <a:r>
              <a:rPr lang="en-US" dirty="0"/>
              <a:t> </a:t>
            </a:r>
            <a:r>
              <a:rPr lang="en-US" dirty="0" err="1"/>
              <a:t>yapılmaz</a:t>
            </a:r>
            <a:r>
              <a:rPr lang="en-US" dirty="0"/>
              <a:t>).</a:t>
            </a:r>
            <a:endParaRPr lang="en-TR" dirty="0"/>
          </a:p>
          <a:p>
            <a:pPr lvl="1"/>
            <a:r>
              <a:rPr lang="en-US" dirty="0"/>
              <a:t>Akademik </a:t>
            </a:r>
            <a:r>
              <a:rPr lang="en-US" dirty="0" err="1"/>
              <a:t>takvime</a:t>
            </a:r>
            <a:r>
              <a:rPr lang="en-US" dirty="0"/>
              <a:t> </a:t>
            </a:r>
            <a:r>
              <a:rPr lang="en-US" dirty="0" err="1"/>
              <a:t>göre</a:t>
            </a:r>
            <a:r>
              <a:rPr lang="en-US" dirty="0"/>
              <a:t> </a:t>
            </a:r>
            <a:r>
              <a:rPr lang="en-US" dirty="0" err="1"/>
              <a:t>belirlenmiş</a:t>
            </a:r>
            <a:r>
              <a:rPr lang="en-US" dirty="0"/>
              <a:t> </a:t>
            </a:r>
            <a:r>
              <a:rPr lang="en-US" dirty="0" err="1"/>
              <a:t>olan</a:t>
            </a:r>
            <a:r>
              <a:rPr lang="en-US" dirty="0"/>
              <a:t> </a:t>
            </a:r>
            <a:r>
              <a:rPr lang="en-US" dirty="0" err="1"/>
              <a:t>kayıt</a:t>
            </a:r>
            <a:r>
              <a:rPr lang="en-US" dirty="0"/>
              <a:t>, </a:t>
            </a:r>
            <a:r>
              <a:rPr lang="en-US" dirty="0" err="1"/>
              <a:t>ders</a:t>
            </a:r>
            <a:r>
              <a:rPr lang="en-US" dirty="0"/>
              <a:t> </a:t>
            </a:r>
            <a:r>
              <a:rPr lang="en-US" dirty="0" err="1"/>
              <a:t>ve</a:t>
            </a:r>
            <a:r>
              <a:rPr lang="en-US" dirty="0"/>
              <a:t> final </a:t>
            </a:r>
            <a:r>
              <a:rPr lang="en-US" dirty="0" err="1"/>
              <a:t>haftalarında</a:t>
            </a:r>
            <a:r>
              <a:rPr lang="en-US" dirty="0"/>
              <a:t> </a:t>
            </a:r>
            <a:r>
              <a:rPr lang="en-US" dirty="0" err="1"/>
              <a:t>staj</a:t>
            </a:r>
            <a:r>
              <a:rPr lang="en-US" dirty="0"/>
              <a:t> </a:t>
            </a:r>
            <a:r>
              <a:rPr lang="en-US" dirty="0" err="1"/>
              <a:t>yapılmaz</a:t>
            </a:r>
            <a:r>
              <a:rPr lang="en-US" dirty="0"/>
              <a:t>.</a:t>
            </a:r>
            <a:endParaRPr lang="en-TR" dirty="0"/>
          </a:p>
          <a:p>
            <a:pPr lvl="1"/>
            <a:r>
              <a:rPr lang="en-US" dirty="0"/>
              <a:t>Yaz </a:t>
            </a:r>
            <a:r>
              <a:rPr lang="en-US" dirty="0" err="1"/>
              <a:t>okulunda</a:t>
            </a:r>
            <a:r>
              <a:rPr lang="en-US" dirty="0"/>
              <a:t> </a:t>
            </a:r>
            <a:r>
              <a:rPr lang="en-US" dirty="0" err="1"/>
              <a:t>ders</a:t>
            </a:r>
            <a:r>
              <a:rPr lang="en-US" dirty="0"/>
              <a:t> </a:t>
            </a:r>
            <a:r>
              <a:rPr lang="en-US" dirty="0" err="1"/>
              <a:t>alıyorsanız</a:t>
            </a:r>
            <a:r>
              <a:rPr lang="en-US" dirty="0"/>
              <a:t> </a:t>
            </a:r>
            <a:r>
              <a:rPr lang="en-US" dirty="0" err="1"/>
              <a:t>bu</a:t>
            </a:r>
            <a:r>
              <a:rPr lang="en-US" dirty="0"/>
              <a:t> </a:t>
            </a:r>
            <a:r>
              <a:rPr lang="en-US" dirty="0" err="1"/>
              <a:t>süreçte</a:t>
            </a:r>
            <a:r>
              <a:rPr lang="en-US" dirty="0"/>
              <a:t> </a:t>
            </a:r>
            <a:r>
              <a:rPr lang="en-US" dirty="0" err="1"/>
              <a:t>staj</a:t>
            </a:r>
            <a:r>
              <a:rPr lang="en-US" dirty="0"/>
              <a:t> </a:t>
            </a:r>
            <a:r>
              <a:rPr lang="en-US" dirty="0" err="1"/>
              <a:t>yapılmaz</a:t>
            </a:r>
            <a:r>
              <a:rPr lang="en-US" dirty="0"/>
              <a:t>.</a:t>
            </a:r>
            <a:endParaRPr lang="en-TR" dirty="0"/>
          </a:p>
          <a:p>
            <a:pPr lvl="1"/>
            <a:r>
              <a:rPr lang="en-US" dirty="0"/>
              <a:t>Resmi </a:t>
            </a:r>
            <a:r>
              <a:rPr lang="en-US" dirty="0" err="1"/>
              <a:t>bayramlar</a:t>
            </a:r>
            <a:r>
              <a:rPr lang="en-US" dirty="0"/>
              <a:t> vb. </a:t>
            </a:r>
            <a:r>
              <a:rPr lang="en-US" dirty="0" err="1"/>
              <a:t>staj</a:t>
            </a:r>
            <a:r>
              <a:rPr lang="en-US" dirty="0"/>
              <a:t> </a:t>
            </a:r>
            <a:r>
              <a:rPr lang="en-US" dirty="0" err="1"/>
              <a:t>gün</a:t>
            </a:r>
            <a:r>
              <a:rPr lang="en-US" dirty="0"/>
              <a:t> </a:t>
            </a:r>
            <a:r>
              <a:rPr lang="en-US" dirty="0" err="1"/>
              <a:t>sayısına</a:t>
            </a:r>
            <a:r>
              <a:rPr lang="en-US" dirty="0"/>
              <a:t> </a:t>
            </a:r>
            <a:r>
              <a:rPr lang="en-US" dirty="0" err="1"/>
              <a:t>sayılmaz</a:t>
            </a:r>
            <a:r>
              <a:rPr lang="en-US" dirty="0"/>
              <a:t>.</a:t>
            </a:r>
          </a:p>
          <a:p>
            <a:pPr marL="457200" lvl="1" indent="0">
              <a:buNone/>
            </a:pPr>
            <a:endParaRPr lang="en-TR" dirty="0"/>
          </a:p>
          <a:p>
            <a:pPr lvl="0"/>
            <a:r>
              <a:rPr lang="tr-TR" dirty="0"/>
              <a:t>Stajın süresi </a:t>
            </a:r>
            <a:r>
              <a:rPr lang="tr-TR" b="1" i="1" dirty="0"/>
              <a:t>en az 4 hafta (en az 20 iş günü)</a:t>
            </a:r>
            <a:r>
              <a:rPr lang="tr-TR" dirty="0"/>
              <a:t> olmalıdır.</a:t>
            </a:r>
          </a:p>
          <a:p>
            <a:pPr marL="0" lvl="0" indent="0">
              <a:buNone/>
            </a:pPr>
            <a:endParaRPr lang="en-TR" dirty="0"/>
          </a:p>
          <a:p>
            <a:pPr lvl="0"/>
            <a:r>
              <a:rPr lang="tr-TR" dirty="0"/>
              <a:t>Staj, </a:t>
            </a:r>
            <a:r>
              <a:rPr lang="tr-TR" b="1" i="1" dirty="0"/>
              <a:t>birbirini takip eden 4 haftada, aynı kurumda kesintisiz olarak </a:t>
            </a:r>
            <a:r>
              <a:rPr lang="tr-TR" dirty="0"/>
              <a:t>yapılmalıdır.</a:t>
            </a:r>
          </a:p>
          <a:p>
            <a:pPr marL="0" lvl="0" indent="0">
              <a:buNone/>
            </a:pPr>
            <a:endParaRPr lang="en-TR" dirty="0"/>
          </a:p>
          <a:p>
            <a:pPr lvl="0"/>
            <a:r>
              <a:rPr lang="en-US" dirty="0" err="1"/>
              <a:t>Zorunlu</a:t>
            </a:r>
            <a:r>
              <a:rPr lang="en-US" dirty="0"/>
              <a:t> </a:t>
            </a:r>
            <a:r>
              <a:rPr lang="en-US" dirty="0" err="1"/>
              <a:t>stajlar</a:t>
            </a:r>
            <a:r>
              <a:rPr lang="en-US" dirty="0"/>
              <a:t> </a:t>
            </a:r>
            <a:r>
              <a:rPr lang="en-US" b="1" i="1" dirty="0" err="1"/>
              <a:t>yüz</a:t>
            </a:r>
            <a:r>
              <a:rPr lang="en-US" b="1" i="1" dirty="0"/>
              <a:t> </a:t>
            </a:r>
            <a:r>
              <a:rPr lang="en-US" b="1" i="1" dirty="0" err="1"/>
              <a:t>yüze</a:t>
            </a:r>
            <a:r>
              <a:rPr lang="en-US" b="1" i="1" dirty="0"/>
              <a:t> </a:t>
            </a:r>
            <a:r>
              <a:rPr lang="en-US" dirty="0" err="1"/>
              <a:t>yapılmalıdır</a:t>
            </a:r>
            <a:r>
              <a:rPr lang="en-US" dirty="0"/>
              <a:t>. </a:t>
            </a:r>
            <a:endParaRPr lang="en-TR" dirty="0"/>
          </a:p>
        </p:txBody>
      </p:sp>
    </p:spTree>
    <p:extLst>
      <p:ext uri="{BB962C8B-B14F-4D97-AF65-F5344CB8AC3E}">
        <p14:creationId xmlns:p14="http://schemas.microsoft.com/office/powerpoint/2010/main" val="176256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Rectangle 2">
            <a:extLst>
              <a:ext uri="{FF2B5EF4-FFF2-40B4-BE49-F238E27FC236}">
                <a16:creationId xmlns:a16="http://schemas.microsoft.com/office/drawing/2014/main" id="{7121E45B-0DEB-76AD-E20B-FE8ED3601764}"/>
              </a:ext>
            </a:extLst>
          </p:cNvPr>
          <p:cNvSpPr>
            <a:spLocks noGrp="1" noChangeArrowheads="1"/>
          </p:cNvSpPr>
          <p:nvPr>
            <p:ph type="title"/>
          </p:nvPr>
        </p:nvSpPr>
        <p:spPr>
          <a:xfrm>
            <a:off x="838199" y="198871"/>
            <a:ext cx="10515600" cy="1325563"/>
          </a:xfrm>
        </p:spPr>
        <p:txBody>
          <a:bodyPr>
            <a:normAutofit/>
          </a:bodyPr>
          <a:lstStyle/>
          <a:p>
            <a:pPr algn="ctr" eaLnBrk="1" hangingPunct="1"/>
            <a:r>
              <a:rPr lang="tr-TR" altLang="tr-TR" dirty="0"/>
              <a:t>Staj Davranış Kodu</a:t>
            </a:r>
          </a:p>
        </p:txBody>
      </p:sp>
      <p:sp>
        <p:nvSpPr>
          <p:cNvPr id="105475" name="Rectangle 3">
            <a:extLst>
              <a:ext uri="{FF2B5EF4-FFF2-40B4-BE49-F238E27FC236}">
                <a16:creationId xmlns:a16="http://schemas.microsoft.com/office/drawing/2014/main" id="{18537DF1-3B06-76C9-D358-48D4F6B6F418}"/>
              </a:ext>
            </a:extLst>
          </p:cNvPr>
          <p:cNvSpPr>
            <a:spLocks noGrp="1" noChangeArrowheads="1"/>
          </p:cNvSpPr>
          <p:nvPr>
            <p:ph type="body" idx="1"/>
          </p:nvPr>
        </p:nvSpPr>
        <p:spPr>
          <a:xfrm>
            <a:off x="324592" y="1690688"/>
            <a:ext cx="11542815" cy="4562475"/>
          </a:xfrm>
        </p:spPr>
        <p:txBody>
          <a:bodyPr>
            <a:normAutofit fontScale="92500" lnSpcReduction="20000"/>
          </a:bodyPr>
          <a:lstStyle/>
          <a:p>
            <a:pPr lvl="0"/>
            <a:r>
              <a:rPr lang="tr-TR" b="1" i="1" dirty="0"/>
              <a:t>Dürüstlük:</a:t>
            </a:r>
            <a:r>
              <a:rPr lang="tr-TR" dirty="0"/>
              <a:t> Yaz stajını yapan öğrenci, dürüst, adil ve başkalarının haklarına saygılı bir şekilde davranır. Staj yapılan kurumda kendisini tanıtırken, eğitimi ve yetkinlikleri ile ilgili, hiçbir koşulda yanlış ve aldatıcı bildirimlerde bulunmaz. </a:t>
            </a:r>
          </a:p>
          <a:p>
            <a:pPr lvl="0"/>
            <a:endParaRPr lang="en-TR" dirty="0"/>
          </a:p>
          <a:p>
            <a:pPr lvl="0"/>
            <a:r>
              <a:rPr lang="tr-TR" b="1" i="1" dirty="0"/>
              <a:t>Sorumluluk Bilinci:</a:t>
            </a:r>
            <a:r>
              <a:rPr lang="tr-TR" dirty="0"/>
              <a:t> Yaz stajını yapan öğrenci, kurum içinde aldığı görevleri zamanında ve eksiksiz bir şekilde bitirir. Staj yapılan kuruma ait her türlü bilgi, değerlendirme, görsel kayıt ve dokümanları kurum izni olmadan kurum içi ve/veya dışı kişilerle paylaşmaz. Etkileşimde bulunduğu kişilere ait bilgileri kişilerin hak ve özgürlüklerine zarar verecek bir şekilde kullanmaktan kesinlikle kaçınır.</a:t>
            </a:r>
          </a:p>
          <a:p>
            <a:pPr lvl="0"/>
            <a:endParaRPr lang="en-TR" dirty="0"/>
          </a:p>
          <a:p>
            <a:pPr lvl="0"/>
            <a:r>
              <a:rPr lang="tr-TR" b="1" i="1" dirty="0"/>
              <a:t>Yetkinlik Bilinci:</a:t>
            </a:r>
            <a:r>
              <a:rPr lang="tr-TR" dirty="0"/>
              <a:t> Yaz stajını yapan öğrenci, yetkinliklerinin farkında olarak kendine verilen işleri yapıp yapamayacağını değerlendirir.</a:t>
            </a:r>
          </a:p>
          <a:p>
            <a:pPr lvl="0"/>
            <a:endParaRPr lang="en-TR" dirty="0"/>
          </a:p>
          <a:p>
            <a:pPr marL="609600" indent="-609600">
              <a:buFontTx/>
              <a:buAutoNum type="arabicPeriod"/>
            </a:pPr>
            <a:endParaRPr lang="tr-TR" altLang="tr-TR" sz="2000" dirty="0">
              <a:latin typeface="Comic Sans MS" panose="030F0902030302020204" pitchFamily="66" charset="0"/>
            </a:endParaRPr>
          </a:p>
        </p:txBody>
      </p:sp>
    </p:spTree>
    <p:extLst>
      <p:ext uri="{BB962C8B-B14F-4D97-AF65-F5344CB8AC3E}">
        <p14:creationId xmlns:p14="http://schemas.microsoft.com/office/powerpoint/2010/main" val="349534726"/>
      </p:ext>
    </p:extLst>
  </p:cSld>
  <p:clrMapOvr>
    <a:masterClrMapping/>
  </p:clrMapOvr>
  <p:transition>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9" name="Rectangle 3">
            <a:extLst>
              <a:ext uri="{FF2B5EF4-FFF2-40B4-BE49-F238E27FC236}">
                <a16:creationId xmlns:a16="http://schemas.microsoft.com/office/drawing/2014/main" id="{80F04678-A7F9-54D4-DAF1-2DC24024D110}"/>
              </a:ext>
            </a:extLst>
          </p:cNvPr>
          <p:cNvSpPr>
            <a:spLocks noGrp="1" noChangeArrowheads="1"/>
          </p:cNvSpPr>
          <p:nvPr>
            <p:ph type="body" idx="1"/>
          </p:nvPr>
        </p:nvSpPr>
        <p:spPr>
          <a:xfrm>
            <a:off x="366156" y="1476501"/>
            <a:ext cx="11459688" cy="4449763"/>
          </a:xfrm>
        </p:spPr>
        <p:txBody>
          <a:bodyPr>
            <a:noAutofit/>
          </a:bodyPr>
          <a:lstStyle/>
          <a:p>
            <a:r>
              <a:rPr lang="tr-TR" sz="2000" b="1" i="1" dirty="0"/>
              <a:t>Profesyonel Yaklaşım:</a:t>
            </a:r>
            <a:r>
              <a:rPr lang="tr-TR" sz="2000" dirty="0"/>
              <a:t> Yaz stajını yapan öğrenci, etkileşimde bulunduğu kişilere karşı tutum ve davranışlarında mesafeli, ölçülü ve saygılıdır. Kurumun yazılı olan ve olmayan kurallarına uygun şekilde giyinir.</a:t>
            </a:r>
          </a:p>
          <a:p>
            <a:pPr marL="0" indent="0">
              <a:buNone/>
            </a:pPr>
            <a:endParaRPr lang="en-TR" sz="2000" dirty="0"/>
          </a:p>
          <a:p>
            <a:r>
              <a:rPr lang="tr-TR" sz="2000" b="1" i="1" dirty="0"/>
              <a:t>Etik Duyarlık: </a:t>
            </a:r>
            <a:r>
              <a:rPr lang="tr-TR" sz="2000" dirty="0"/>
              <a:t>Yaz stajını yapan </a:t>
            </a:r>
            <a:r>
              <a:rPr lang="tr-TR" sz="2000" dirty="0" err="1"/>
              <a:t>öğrenci,Türk</a:t>
            </a:r>
            <a:r>
              <a:rPr lang="tr-TR" sz="2000" dirty="0"/>
              <a:t> Psikologlar Derneği tarafından benimsenen etik ilkelere  (</a:t>
            </a:r>
            <a:r>
              <a:rPr lang="tr-TR" sz="2000" u="sng" dirty="0">
                <a:hlinkClick r:id="rId3"/>
              </a:rPr>
              <a:t>https://psikolog.org.tr/bilgi-bankasi/dernek-ici-mevzuat</a:t>
            </a:r>
            <a:r>
              <a:rPr lang="en-US" sz="2000" dirty="0"/>
              <a:t> </a:t>
            </a:r>
            <a:r>
              <a:rPr lang="en-US" sz="2000" dirty="0" err="1"/>
              <a:t>adresinden</a:t>
            </a:r>
            <a:r>
              <a:rPr lang="en-US" sz="2000" dirty="0"/>
              <a:t> </a:t>
            </a:r>
            <a:r>
              <a:rPr lang="en-US" sz="2000" dirty="0" err="1"/>
              <a:t>ulaşılabilir</a:t>
            </a:r>
            <a:r>
              <a:rPr lang="tr-TR" sz="2000" dirty="0"/>
              <a:t>) uygun davranır. Öğrenci, staj esnasında etik ilkelerin ihlalini gözlemlediğinde, kurum içindeki ve </a:t>
            </a:r>
            <a:r>
              <a:rPr lang="tr-TR" sz="2000" dirty="0" err="1"/>
              <a:t>Bölüm’deki</a:t>
            </a:r>
            <a:r>
              <a:rPr lang="tr-TR" sz="2000" dirty="0"/>
              <a:t> staj danışmanlarını konu hakkında bilgilendirir.</a:t>
            </a:r>
          </a:p>
          <a:p>
            <a:endParaRPr lang="tr-TR" sz="2000" dirty="0"/>
          </a:p>
          <a:p>
            <a:r>
              <a:rPr lang="tr-TR" sz="2000" b="1" i="1" dirty="0"/>
              <a:t>Kopya/İntihalden kaçınma:</a:t>
            </a:r>
            <a:r>
              <a:rPr lang="tr-TR" sz="2000" dirty="0"/>
              <a:t> Yaz stajını yapan öğrenci, kurumda aldığı görevler sırasında ya da raporlama aşamasında özgün olarak kendisinin üretmediği, yazmadığı dokümanları/bölümleri kendi eseriymiş gibi gösteremez. Yararlandığı kaynakları, APA yazım kılavuzlarına uygun olarak gösterir.</a:t>
            </a:r>
          </a:p>
          <a:p>
            <a:endParaRPr lang="en-TR" sz="2000" dirty="0"/>
          </a:p>
          <a:p>
            <a:r>
              <a:rPr lang="tr-TR" sz="2000" b="1" dirty="0"/>
              <a:t>Yaz stajını yapan öğrenci, Çankaya Üniversitesi Psikoloji Bölümü’nü temsil ettiğinin bilinciyle; sorumluluk ve yetkinliklerinin farkında olarak etik ilkelere duyarlı bir şekilde davranır. </a:t>
            </a:r>
            <a:endParaRPr lang="en-TR" sz="2000" dirty="0"/>
          </a:p>
          <a:p>
            <a:endParaRPr lang="en-TR" sz="2000" dirty="0"/>
          </a:p>
          <a:p>
            <a:pPr marL="609600" indent="-609600">
              <a:buNone/>
            </a:pPr>
            <a:endParaRPr lang="tr-TR" altLang="tr-TR" sz="2000" dirty="0">
              <a:latin typeface="Comic Sans MS" panose="030F0902030302020204" pitchFamily="66" charset="0"/>
              <a:cs typeface="Times New Roman" panose="02020603050405020304" pitchFamily="18" charset="0"/>
            </a:endParaRPr>
          </a:p>
        </p:txBody>
      </p:sp>
      <p:sp>
        <p:nvSpPr>
          <p:cNvPr id="4" name="Rectangle 2">
            <a:extLst>
              <a:ext uri="{FF2B5EF4-FFF2-40B4-BE49-F238E27FC236}">
                <a16:creationId xmlns:a16="http://schemas.microsoft.com/office/drawing/2014/main" id="{A36F5AEA-BEC0-055E-1C78-70DC8E350197}"/>
              </a:ext>
            </a:extLst>
          </p:cNvPr>
          <p:cNvSpPr>
            <a:spLocks noGrp="1" noChangeArrowheads="1"/>
          </p:cNvSpPr>
          <p:nvPr>
            <p:ph type="title"/>
          </p:nvPr>
        </p:nvSpPr>
        <p:spPr>
          <a:xfrm>
            <a:off x="838200" y="150938"/>
            <a:ext cx="10515600" cy="1325563"/>
          </a:xfrm>
        </p:spPr>
        <p:txBody>
          <a:bodyPr>
            <a:normAutofit/>
          </a:bodyPr>
          <a:lstStyle/>
          <a:p>
            <a:pPr algn="ctr" eaLnBrk="1" hangingPunct="1"/>
            <a:r>
              <a:rPr lang="tr-TR" altLang="tr-TR" dirty="0"/>
              <a:t>Staj Davranış Kodu</a:t>
            </a:r>
          </a:p>
        </p:txBody>
      </p:sp>
    </p:spTree>
    <p:extLst>
      <p:ext uri="{BB962C8B-B14F-4D97-AF65-F5344CB8AC3E}">
        <p14:creationId xmlns:p14="http://schemas.microsoft.com/office/powerpoint/2010/main" val="2353208292"/>
      </p:ext>
    </p:extLst>
  </p:cSld>
  <p:clrMapOvr>
    <a:masterClrMapping/>
  </p:clrMapOvr>
  <p:transition>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4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4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64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285008" y="1143923"/>
            <a:ext cx="11709070" cy="5873403"/>
          </a:xfrm>
          <a:prstGeom prst="rect">
            <a:avLst/>
          </a:prstGeom>
        </p:spPr>
        <p:txBody>
          <a:bodyPr vert="horz" wrap="square" lIns="0" tIns="165100" rIns="0" bIns="0" rtlCol="0">
            <a:spAutoFit/>
          </a:bodyPr>
          <a:lstStyle/>
          <a:p>
            <a:pPr marL="285750" lvl="0" indent="-285750">
              <a:buFont typeface="Arial" panose="020B0604020202020204" pitchFamily="34" charset="0"/>
              <a:buChar char="•"/>
            </a:pPr>
            <a:r>
              <a:rPr lang="en-TR" sz="2000" dirty="0"/>
              <a:t>Hastaneler (Kamu ve Özel)</a:t>
            </a:r>
          </a:p>
          <a:p>
            <a:pPr marL="285750" lvl="0" indent="-285750">
              <a:buFont typeface="Arial" panose="020B0604020202020204" pitchFamily="34" charset="0"/>
              <a:buChar char="•"/>
            </a:pPr>
            <a:r>
              <a:rPr lang="en-TR" sz="2000" dirty="0"/>
              <a:t>Tıp Merkezleri</a:t>
            </a:r>
          </a:p>
          <a:p>
            <a:pPr marL="285750" lvl="0" indent="-285750">
              <a:buFont typeface="Arial" panose="020B0604020202020204" pitchFamily="34" charset="0"/>
              <a:buChar char="•"/>
            </a:pPr>
            <a:r>
              <a:rPr lang="en-TR" sz="2000" dirty="0"/>
              <a:t>TRSM (Toplumsal Ruh Sağlığı Merkezleri)</a:t>
            </a:r>
          </a:p>
          <a:p>
            <a:pPr marL="285750" lvl="0" indent="-285750">
              <a:buFont typeface="Arial" panose="020B0604020202020204" pitchFamily="34" charset="0"/>
              <a:buChar char="•"/>
            </a:pPr>
            <a:r>
              <a:rPr lang="en-TR" sz="2000" dirty="0"/>
              <a:t>Rehabilitasyon merkezleri</a:t>
            </a:r>
          </a:p>
          <a:p>
            <a:pPr marL="285750" lvl="0" indent="-285750">
              <a:buFont typeface="Arial" panose="020B0604020202020204" pitchFamily="34" charset="0"/>
              <a:buChar char="•"/>
            </a:pPr>
            <a:r>
              <a:rPr lang="en-TR" sz="2000" dirty="0"/>
              <a:t>AMATEM</a:t>
            </a:r>
          </a:p>
          <a:p>
            <a:pPr marL="285750" lvl="0" indent="-285750">
              <a:buFont typeface="Arial" panose="020B0604020202020204" pitchFamily="34" charset="0"/>
              <a:buChar char="•"/>
            </a:pPr>
            <a:r>
              <a:rPr lang="en-TR" sz="2000" dirty="0"/>
              <a:t>Bakanlıklar </a:t>
            </a:r>
          </a:p>
          <a:p>
            <a:pPr marL="285750" lvl="0" indent="-285750">
              <a:buFont typeface="Arial" panose="020B0604020202020204" pitchFamily="34" charset="0"/>
              <a:buChar char="•"/>
            </a:pPr>
            <a:r>
              <a:rPr lang="en-TR" sz="2000" dirty="0"/>
              <a:t>Adliye veAdli kuruluşlar (ceza ve tevkif evleri)</a:t>
            </a:r>
          </a:p>
          <a:p>
            <a:pPr marL="285750" lvl="0" indent="-285750">
              <a:buFont typeface="Arial" panose="020B0604020202020204" pitchFamily="34" charset="0"/>
              <a:buChar char="•"/>
            </a:pPr>
            <a:r>
              <a:rPr lang="en-TR" sz="2000" dirty="0"/>
              <a:t>Yuva, kreş ve gündüz bakım evleri</a:t>
            </a:r>
          </a:p>
          <a:p>
            <a:pPr marL="285750" lvl="0" indent="-285750">
              <a:buFont typeface="Arial" panose="020B0604020202020204" pitchFamily="34" charset="0"/>
              <a:buChar char="•"/>
            </a:pPr>
            <a:r>
              <a:rPr lang="en-TR" sz="2000" dirty="0"/>
              <a:t>Özel eğitim merkezleri</a:t>
            </a:r>
          </a:p>
          <a:p>
            <a:pPr marL="285750" lvl="0" indent="-285750">
              <a:buFont typeface="Arial" panose="020B0604020202020204" pitchFamily="34" charset="0"/>
              <a:buChar char="•"/>
            </a:pPr>
            <a:r>
              <a:rPr lang="en-TR" sz="2000" dirty="0"/>
              <a:t>Huzurevleri</a:t>
            </a:r>
          </a:p>
          <a:p>
            <a:pPr marL="285750" lvl="0" indent="-285750">
              <a:buFont typeface="Arial" panose="020B0604020202020204" pitchFamily="34" charset="0"/>
              <a:buChar char="•"/>
            </a:pPr>
            <a:r>
              <a:rPr lang="en-TR" sz="2000" dirty="0"/>
              <a:t>Kamu ve özel sektör kurumlarının insan kaynakları, personel, eğitim ve AR-GE birim veya bölümleri</a:t>
            </a:r>
          </a:p>
          <a:p>
            <a:pPr marL="285750" lvl="0" indent="-285750">
              <a:buFont typeface="Arial" panose="020B0604020202020204" pitchFamily="34" charset="0"/>
              <a:buChar char="•"/>
            </a:pPr>
            <a:r>
              <a:rPr lang="en-TR" sz="2000" dirty="0"/>
              <a:t>Araştırma merkezleri veya şirketleri</a:t>
            </a:r>
          </a:p>
          <a:p>
            <a:pPr marL="285750" lvl="0" indent="-285750">
              <a:buFont typeface="Arial" panose="020B0604020202020204" pitchFamily="34" charset="0"/>
              <a:buChar char="•"/>
            </a:pPr>
            <a:r>
              <a:rPr lang="en-TR" sz="2000" dirty="0"/>
              <a:t>Davranış bilimleriyle ilgili alan çalışmaları veya projeleri</a:t>
            </a:r>
          </a:p>
          <a:p>
            <a:pPr marL="285750" lvl="0" indent="-285750">
              <a:buFont typeface="Arial" panose="020B0604020202020204" pitchFamily="34" charset="0"/>
              <a:buChar char="•"/>
            </a:pPr>
            <a:r>
              <a:rPr lang="en-TR" sz="2000" dirty="0"/>
              <a:t>Biyoloji, farmakoloji, fizyoloji gibi temel bilimlere yönelik araştırma laboratuar ya da merkezleri</a:t>
            </a:r>
          </a:p>
          <a:p>
            <a:pPr marL="285750" lvl="0" indent="-285750">
              <a:buFont typeface="Arial" panose="020B0604020202020204" pitchFamily="34" charset="0"/>
              <a:buChar char="•"/>
            </a:pPr>
            <a:r>
              <a:rPr lang="en-TR" sz="2000" dirty="0"/>
              <a:t>Ruh sağlığı alanında çalışan vakıflar</a:t>
            </a:r>
          </a:p>
          <a:p>
            <a:pPr marL="285750" lvl="0" indent="-285750">
              <a:buFont typeface="Arial" panose="020B0604020202020204" pitchFamily="34" charset="0"/>
              <a:buChar char="•"/>
            </a:pPr>
            <a:r>
              <a:rPr lang="en-TR" sz="2000" dirty="0"/>
              <a:t>Belediyeler</a:t>
            </a:r>
          </a:p>
          <a:p>
            <a:pPr marL="285750" lvl="0" indent="-285750">
              <a:buFont typeface="Arial" panose="020B0604020202020204" pitchFamily="34" charset="0"/>
              <a:buChar char="•"/>
            </a:pPr>
            <a:r>
              <a:rPr lang="en-TR" sz="2000" dirty="0"/>
              <a:t>Ve/ya staj koordinatörünün/danışmanın onayladığı diğer kurum ve kuruluşlar </a:t>
            </a:r>
          </a:p>
          <a:p>
            <a:pPr marL="355600" indent="-342900">
              <a:spcBef>
                <a:spcPts val="1300"/>
              </a:spcBef>
              <a:buFont typeface="Arial" panose="020B0604020202020204" pitchFamily="34" charset="0"/>
              <a:buChar char="•"/>
            </a:pPr>
            <a:endParaRPr sz="2000" dirty="0">
              <a:latin typeface="Trebuchet MS"/>
              <a:cs typeface="Trebuchet MS"/>
            </a:endParaRPr>
          </a:p>
        </p:txBody>
      </p:sp>
      <p:sp>
        <p:nvSpPr>
          <p:cNvPr id="11" name="Title 10">
            <a:extLst>
              <a:ext uri="{FF2B5EF4-FFF2-40B4-BE49-F238E27FC236}">
                <a16:creationId xmlns:a16="http://schemas.microsoft.com/office/drawing/2014/main" id="{7D87A635-29D1-E92D-522D-4DFBFDC0579A}"/>
              </a:ext>
            </a:extLst>
          </p:cNvPr>
          <p:cNvSpPr>
            <a:spLocks noGrp="1"/>
          </p:cNvSpPr>
          <p:nvPr>
            <p:ph type="title"/>
          </p:nvPr>
        </p:nvSpPr>
        <p:spPr>
          <a:xfrm>
            <a:off x="881743" y="131495"/>
            <a:ext cx="10515600" cy="1325563"/>
          </a:xfrm>
        </p:spPr>
        <p:txBody>
          <a:bodyPr/>
          <a:lstStyle/>
          <a:p>
            <a:pPr algn="ctr"/>
            <a:r>
              <a:rPr lang="en-TR" dirty="0"/>
              <a:t>Nerelerde Staj Yapılabilir?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C7AAF-2E57-AFE0-63D9-2AD07F300C98}"/>
              </a:ext>
            </a:extLst>
          </p:cNvPr>
          <p:cNvSpPr>
            <a:spLocks noGrp="1"/>
          </p:cNvSpPr>
          <p:nvPr>
            <p:ph type="title"/>
          </p:nvPr>
        </p:nvSpPr>
        <p:spPr>
          <a:xfrm>
            <a:off x="838200" y="103868"/>
            <a:ext cx="10515600" cy="1325563"/>
          </a:xfrm>
        </p:spPr>
        <p:txBody>
          <a:bodyPr/>
          <a:lstStyle/>
          <a:p>
            <a:pPr algn="ctr"/>
            <a:r>
              <a:rPr lang="en-TR" dirty="0"/>
              <a:t>Formlar – Staj Öncesi</a:t>
            </a:r>
          </a:p>
        </p:txBody>
      </p:sp>
      <p:sp>
        <p:nvSpPr>
          <p:cNvPr id="3" name="Content Placeholder 2">
            <a:extLst>
              <a:ext uri="{FF2B5EF4-FFF2-40B4-BE49-F238E27FC236}">
                <a16:creationId xmlns:a16="http://schemas.microsoft.com/office/drawing/2014/main" id="{AD96BFD2-7F66-917D-E117-2C43E16DCE09}"/>
              </a:ext>
            </a:extLst>
          </p:cNvPr>
          <p:cNvSpPr>
            <a:spLocks noGrp="1"/>
          </p:cNvSpPr>
          <p:nvPr>
            <p:ph idx="1"/>
          </p:nvPr>
        </p:nvSpPr>
        <p:spPr>
          <a:xfrm>
            <a:off x="838200" y="1346303"/>
            <a:ext cx="10515600" cy="4351338"/>
          </a:xfrm>
        </p:spPr>
        <p:txBody>
          <a:bodyPr>
            <a:noAutofit/>
          </a:bodyPr>
          <a:lstStyle/>
          <a:p>
            <a:pPr marL="0" indent="0">
              <a:buNone/>
            </a:pPr>
            <a:r>
              <a:rPr lang="en-US" sz="2400" dirty="0" err="1"/>
              <a:t>Staj</a:t>
            </a:r>
            <a:r>
              <a:rPr lang="en-US" sz="2400" dirty="0"/>
              <a:t> </a:t>
            </a:r>
            <a:r>
              <a:rPr lang="en-US" sz="2400" dirty="0" err="1"/>
              <a:t>öncesinde</a:t>
            </a:r>
            <a:r>
              <a:rPr lang="en-US" sz="2400" dirty="0"/>
              <a:t> </a:t>
            </a:r>
            <a:r>
              <a:rPr lang="en-US" sz="2400" dirty="0" err="1"/>
              <a:t>aşağıdaki</a:t>
            </a:r>
            <a:r>
              <a:rPr lang="en-US" sz="2400" dirty="0"/>
              <a:t> </a:t>
            </a:r>
            <a:r>
              <a:rPr lang="en-US" sz="2400" dirty="0" err="1"/>
              <a:t>belgelerin</a:t>
            </a:r>
            <a:r>
              <a:rPr lang="en-US" sz="2400" dirty="0"/>
              <a:t> </a:t>
            </a:r>
            <a:r>
              <a:rPr lang="en-US" sz="2400" dirty="0" err="1"/>
              <a:t>en</a:t>
            </a:r>
            <a:r>
              <a:rPr lang="en-US" sz="2400" dirty="0"/>
              <a:t> </a:t>
            </a:r>
            <a:r>
              <a:rPr lang="en-US" sz="2400" dirty="0" err="1"/>
              <a:t>geç</a:t>
            </a:r>
            <a:r>
              <a:rPr lang="en-US" sz="2400" i="1" dirty="0"/>
              <a:t> </a:t>
            </a:r>
            <a:r>
              <a:rPr lang="en-US" sz="2400" b="1" i="1" dirty="0"/>
              <a:t>5 Haziran 2026 </a:t>
            </a:r>
            <a:r>
              <a:rPr lang="en-US" sz="2400" dirty="0" err="1"/>
              <a:t>tarihine</a:t>
            </a:r>
            <a:r>
              <a:rPr lang="en-US" sz="2400" dirty="0"/>
              <a:t> </a:t>
            </a:r>
            <a:r>
              <a:rPr lang="en-US" sz="2400" dirty="0" err="1"/>
              <a:t>kadar</a:t>
            </a:r>
            <a:r>
              <a:rPr lang="en-US" sz="2400" dirty="0"/>
              <a:t> </a:t>
            </a:r>
            <a:r>
              <a:rPr lang="en-US" sz="2400" dirty="0" err="1"/>
              <a:t>bölüm</a:t>
            </a:r>
            <a:r>
              <a:rPr lang="en-US" sz="2400" dirty="0"/>
              <a:t> </a:t>
            </a:r>
            <a:r>
              <a:rPr lang="en-US" sz="2400" dirty="0" err="1"/>
              <a:t>staj</a:t>
            </a:r>
            <a:r>
              <a:rPr lang="en-US" sz="2400" dirty="0"/>
              <a:t> </a:t>
            </a:r>
            <a:r>
              <a:rPr lang="en-US" sz="2400" dirty="0" err="1"/>
              <a:t>koordinatörüne</a:t>
            </a:r>
            <a:r>
              <a:rPr lang="en-US" sz="2400" dirty="0"/>
              <a:t> </a:t>
            </a:r>
            <a:r>
              <a:rPr lang="en-US" sz="2400" dirty="0" err="1"/>
              <a:t>teslim</a:t>
            </a:r>
            <a:r>
              <a:rPr lang="en-US" sz="2400" dirty="0"/>
              <a:t> </a:t>
            </a:r>
            <a:r>
              <a:rPr lang="en-US" sz="2400" dirty="0" err="1"/>
              <a:t>edilmesi</a:t>
            </a:r>
            <a:r>
              <a:rPr lang="en-US" sz="2400" dirty="0"/>
              <a:t> </a:t>
            </a:r>
            <a:r>
              <a:rPr lang="en-US" sz="2400" dirty="0" err="1"/>
              <a:t>gerekmektedir</a:t>
            </a:r>
            <a:r>
              <a:rPr lang="en-US" sz="2400" dirty="0"/>
              <a:t>.</a:t>
            </a:r>
          </a:p>
          <a:p>
            <a:pPr marL="0" indent="0">
              <a:buNone/>
            </a:pPr>
            <a:endParaRPr lang="en-US" sz="2400" dirty="0"/>
          </a:p>
          <a:p>
            <a:r>
              <a:rPr lang="en-US" sz="2400" dirty="0"/>
              <a:t>Çankaya </a:t>
            </a:r>
            <a:r>
              <a:rPr lang="en-US" sz="2400" dirty="0" err="1"/>
              <a:t>Üniversitesi</a:t>
            </a:r>
            <a:r>
              <a:rPr lang="en-US" sz="2400" dirty="0"/>
              <a:t> </a:t>
            </a:r>
            <a:r>
              <a:rPr lang="en-US" sz="2400" dirty="0" err="1"/>
              <a:t>Zorunlu</a:t>
            </a:r>
            <a:r>
              <a:rPr lang="en-US" sz="2400" dirty="0"/>
              <a:t> </a:t>
            </a:r>
            <a:r>
              <a:rPr lang="en-US" sz="2400" dirty="0" err="1"/>
              <a:t>Stajyer</a:t>
            </a:r>
            <a:r>
              <a:rPr lang="en-US" sz="2400" dirty="0"/>
              <a:t> </a:t>
            </a:r>
            <a:r>
              <a:rPr lang="en-US" sz="2400" dirty="0" err="1"/>
              <a:t>Öğrenci</a:t>
            </a:r>
            <a:r>
              <a:rPr lang="en-US" sz="2400" dirty="0"/>
              <a:t> </a:t>
            </a:r>
            <a:r>
              <a:rPr lang="en-US" sz="2400" dirty="0" err="1"/>
              <a:t>Sigorta</a:t>
            </a:r>
            <a:r>
              <a:rPr lang="en-US" sz="2400" dirty="0"/>
              <a:t> </a:t>
            </a:r>
            <a:r>
              <a:rPr lang="en-US" sz="2400" dirty="0" err="1"/>
              <a:t>Giriş</a:t>
            </a:r>
            <a:r>
              <a:rPr lang="en-US" sz="2400" dirty="0"/>
              <a:t> </a:t>
            </a:r>
            <a:r>
              <a:rPr lang="en-US" sz="2400" dirty="0" err="1"/>
              <a:t>Formu</a:t>
            </a:r>
            <a:endParaRPr lang="en-US" sz="2400" dirty="0"/>
          </a:p>
          <a:p>
            <a:r>
              <a:rPr lang="en-US" sz="2400" dirty="0" err="1"/>
              <a:t>Sağlık</a:t>
            </a:r>
            <a:r>
              <a:rPr lang="en-US" sz="2400" dirty="0"/>
              <a:t> </a:t>
            </a:r>
            <a:r>
              <a:rPr lang="en-US" sz="2400" dirty="0" err="1"/>
              <a:t>Provizyon</a:t>
            </a:r>
            <a:r>
              <a:rPr lang="en-US" sz="2400" dirty="0"/>
              <a:t> </a:t>
            </a:r>
            <a:r>
              <a:rPr lang="en-US" sz="2400" dirty="0" err="1"/>
              <a:t>ve</a:t>
            </a:r>
            <a:r>
              <a:rPr lang="en-US" sz="2400" dirty="0"/>
              <a:t> </a:t>
            </a:r>
            <a:r>
              <a:rPr lang="en-US" sz="2400" dirty="0" err="1"/>
              <a:t>Aktivaston</a:t>
            </a:r>
            <a:r>
              <a:rPr lang="en-US" sz="2400" dirty="0"/>
              <a:t> </a:t>
            </a:r>
            <a:r>
              <a:rPr lang="en-US" sz="2400" dirty="0" err="1"/>
              <a:t>Sistemi’nden</a:t>
            </a:r>
            <a:r>
              <a:rPr lang="en-US" sz="2400" dirty="0"/>
              <a:t> (SPAS) </a:t>
            </a:r>
            <a:r>
              <a:rPr lang="en-US" sz="2400" dirty="0" err="1"/>
              <a:t>alınacak</a:t>
            </a:r>
            <a:r>
              <a:rPr lang="en-US" sz="2400" dirty="0"/>
              <a:t> “</a:t>
            </a:r>
            <a:r>
              <a:rPr lang="en-US" sz="2400" dirty="0" err="1"/>
              <a:t>Müstehaklık</a:t>
            </a:r>
            <a:r>
              <a:rPr lang="en-US" sz="2400" dirty="0"/>
              <a:t> </a:t>
            </a:r>
            <a:r>
              <a:rPr lang="en-US" sz="2400" dirty="0" err="1"/>
              <a:t>Belgesi</a:t>
            </a:r>
            <a:r>
              <a:rPr lang="en-US" sz="2400" dirty="0"/>
              <a:t>”</a:t>
            </a:r>
          </a:p>
          <a:p>
            <a:pPr marL="0" indent="0">
              <a:buNone/>
            </a:pPr>
            <a:endParaRPr lang="en-US" sz="2400" dirty="0"/>
          </a:p>
          <a:p>
            <a:pPr marL="0" indent="0">
              <a:buNone/>
            </a:pPr>
            <a:r>
              <a:rPr lang="en-US" sz="2400" dirty="0" err="1"/>
              <a:t>Staj</a:t>
            </a:r>
            <a:r>
              <a:rPr lang="en-US" sz="2400" dirty="0"/>
              <a:t> </a:t>
            </a:r>
            <a:r>
              <a:rPr lang="en-US" sz="2400" dirty="0" err="1"/>
              <a:t>yapacağınız</a:t>
            </a:r>
            <a:r>
              <a:rPr lang="en-US" sz="2400" dirty="0"/>
              <a:t> </a:t>
            </a:r>
            <a:r>
              <a:rPr lang="en-US" sz="2400" dirty="0" err="1"/>
              <a:t>kurumlar</a:t>
            </a:r>
            <a:r>
              <a:rPr lang="en-US" sz="2400" dirty="0"/>
              <a:t> </a:t>
            </a:r>
            <a:r>
              <a:rPr lang="en-US" sz="2400" dirty="0" err="1"/>
              <a:t>sizden</a:t>
            </a:r>
            <a:r>
              <a:rPr lang="en-US" sz="2400" dirty="0"/>
              <a:t>, </a:t>
            </a:r>
            <a:r>
              <a:rPr lang="en-US" sz="2400" dirty="0" err="1"/>
              <a:t>stajınızın</a:t>
            </a:r>
            <a:r>
              <a:rPr lang="en-US" sz="2400" dirty="0"/>
              <a:t> </a:t>
            </a:r>
            <a:r>
              <a:rPr lang="en-US" sz="2400" dirty="0" err="1"/>
              <a:t>zorunlu</a:t>
            </a:r>
            <a:r>
              <a:rPr lang="en-US" sz="2400" dirty="0"/>
              <a:t> </a:t>
            </a:r>
            <a:r>
              <a:rPr lang="en-US" sz="2400" dirty="0" err="1"/>
              <a:t>staj</a:t>
            </a:r>
            <a:r>
              <a:rPr lang="en-US" sz="2400" dirty="0"/>
              <a:t> </a:t>
            </a:r>
            <a:r>
              <a:rPr lang="en-US" sz="2400" dirty="0" err="1"/>
              <a:t>olduğuna</a:t>
            </a:r>
            <a:r>
              <a:rPr lang="en-US" sz="2400" dirty="0"/>
              <a:t> </a:t>
            </a:r>
            <a:r>
              <a:rPr lang="en-US" sz="2400" dirty="0" err="1"/>
              <a:t>ya</a:t>
            </a:r>
            <a:r>
              <a:rPr lang="en-US" sz="2400" dirty="0"/>
              <a:t> da </a:t>
            </a:r>
            <a:r>
              <a:rPr lang="en-US" sz="2400" dirty="0" err="1"/>
              <a:t>staj</a:t>
            </a:r>
            <a:r>
              <a:rPr lang="en-US" sz="2400" dirty="0"/>
              <a:t> </a:t>
            </a:r>
            <a:r>
              <a:rPr lang="en-US" sz="2400" dirty="0" err="1"/>
              <a:t>sigortanızı</a:t>
            </a:r>
            <a:r>
              <a:rPr lang="en-US" sz="2400" dirty="0"/>
              <a:t> </a:t>
            </a:r>
            <a:r>
              <a:rPr lang="en-US" sz="2400" dirty="0" err="1"/>
              <a:t>okulun</a:t>
            </a:r>
            <a:r>
              <a:rPr lang="en-US" sz="2400" dirty="0"/>
              <a:t> </a:t>
            </a:r>
            <a:r>
              <a:rPr lang="en-US" sz="2400" dirty="0" err="1"/>
              <a:t>karşılayacağına</a:t>
            </a:r>
            <a:r>
              <a:rPr lang="en-US" sz="2400" dirty="0"/>
              <a:t> </a:t>
            </a:r>
            <a:r>
              <a:rPr lang="en-US" sz="2400" dirty="0" err="1"/>
              <a:t>dair</a:t>
            </a:r>
            <a:r>
              <a:rPr lang="en-US" sz="2400" dirty="0"/>
              <a:t> </a:t>
            </a:r>
            <a:r>
              <a:rPr lang="en-US" sz="2400" dirty="0" err="1"/>
              <a:t>belge</a:t>
            </a:r>
            <a:r>
              <a:rPr lang="en-US" sz="2400" dirty="0"/>
              <a:t> </a:t>
            </a:r>
            <a:r>
              <a:rPr lang="en-US" sz="2400" dirty="0" err="1"/>
              <a:t>isterse</a:t>
            </a:r>
            <a:r>
              <a:rPr lang="en-US" sz="2400" dirty="0"/>
              <a:t> </a:t>
            </a:r>
            <a:r>
              <a:rPr lang="en-US" sz="2400" dirty="0" err="1"/>
              <a:t>bu</a:t>
            </a:r>
            <a:r>
              <a:rPr lang="en-US" sz="2400" dirty="0"/>
              <a:t> </a:t>
            </a:r>
            <a:r>
              <a:rPr lang="en-US" sz="2400" dirty="0" err="1"/>
              <a:t>belgeleri</a:t>
            </a:r>
            <a:r>
              <a:rPr lang="en-US" sz="2400" dirty="0"/>
              <a:t> Çankaya </a:t>
            </a:r>
            <a:r>
              <a:rPr lang="en-US" sz="2400" dirty="0" err="1"/>
              <a:t>Üniversitesi</a:t>
            </a:r>
            <a:r>
              <a:rPr lang="en-US" sz="2400" dirty="0"/>
              <a:t> </a:t>
            </a:r>
            <a:r>
              <a:rPr lang="en-US" sz="2400" dirty="0" err="1"/>
              <a:t>Psikoloji</a:t>
            </a:r>
            <a:r>
              <a:rPr lang="en-US" sz="2400" dirty="0"/>
              <a:t> </a:t>
            </a:r>
            <a:r>
              <a:rPr lang="en-US" sz="2400" dirty="0" err="1"/>
              <a:t>Bölümü</a:t>
            </a:r>
            <a:r>
              <a:rPr lang="en-US" sz="2400" dirty="0"/>
              <a:t> &gt; </a:t>
            </a:r>
            <a:r>
              <a:rPr lang="en-US" sz="2400" dirty="0" err="1"/>
              <a:t>Lisans</a:t>
            </a:r>
            <a:r>
              <a:rPr lang="en-US" sz="2400" dirty="0"/>
              <a:t> &gt; </a:t>
            </a:r>
            <a:r>
              <a:rPr lang="en-US" sz="2400" dirty="0" err="1"/>
              <a:t>Staj</a:t>
            </a:r>
            <a:r>
              <a:rPr lang="en-US" sz="2400" dirty="0"/>
              <a:t> </a:t>
            </a:r>
            <a:r>
              <a:rPr lang="en-US" sz="2400" dirty="0" err="1"/>
              <a:t>sekmesinden</a:t>
            </a:r>
            <a:r>
              <a:rPr lang="en-US" sz="2400" dirty="0"/>
              <a:t> </a:t>
            </a:r>
            <a:r>
              <a:rPr lang="en-US" sz="2400" dirty="0" err="1"/>
              <a:t>bulabilirsiniz</a:t>
            </a:r>
            <a:r>
              <a:rPr lang="en-US" sz="2400" dirty="0"/>
              <a:t>.</a:t>
            </a:r>
          </a:p>
          <a:p>
            <a:pPr marL="0" indent="0">
              <a:buNone/>
            </a:pPr>
            <a:r>
              <a:rPr lang="en-US" sz="2400" dirty="0"/>
              <a:t>*https://</a:t>
            </a:r>
            <a:r>
              <a:rPr lang="en-US" sz="2400" dirty="0" err="1"/>
              <a:t>psy.cankaya.edu.tr</a:t>
            </a:r>
            <a:r>
              <a:rPr lang="en-US" sz="2400" dirty="0"/>
              <a:t>/</a:t>
            </a:r>
            <a:r>
              <a:rPr lang="en-US" sz="2400" dirty="0" err="1"/>
              <a:t>ogretim-programi</a:t>
            </a:r>
            <a:r>
              <a:rPr lang="en-US" sz="2400" dirty="0"/>
              <a:t>/</a:t>
            </a:r>
            <a:r>
              <a:rPr lang="en-US" sz="2400" dirty="0" err="1"/>
              <a:t>staj</a:t>
            </a:r>
            <a:r>
              <a:rPr lang="en-US" sz="2400" dirty="0"/>
              <a:t>/</a:t>
            </a:r>
            <a:endParaRPr lang="en-TR" sz="2400" dirty="0"/>
          </a:p>
        </p:txBody>
      </p:sp>
    </p:spTree>
    <p:extLst>
      <p:ext uri="{BB962C8B-B14F-4D97-AF65-F5344CB8AC3E}">
        <p14:creationId xmlns:p14="http://schemas.microsoft.com/office/powerpoint/2010/main" val="2314501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C86DB-C9DA-588A-5049-910954547ABC}"/>
              </a:ext>
            </a:extLst>
          </p:cNvPr>
          <p:cNvSpPr>
            <a:spLocks noGrp="1"/>
          </p:cNvSpPr>
          <p:nvPr>
            <p:ph type="title"/>
          </p:nvPr>
        </p:nvSpPr>
        <p:spPr/>
        <p:txBody>
          <a:bodyPr/>
          <a:lstStyle/>
          <a:p>
            <a:pPr algn="ctr"/>
            <a:r>
              <a:rPr lang="en-TR" dirty="0"/>
              <a:t>Formlar – Staj Sırasında</a:t>
            </a:r>
          </a:p>
        </p:txBody>
      </p:sp>
      <p:pic>
        <p:nvPicPr>
          <p:cNvPr id="4" name="object 7">
            <a:extLst>
              <a:ext uri="{FF2B5EF4-FFF2-40B4-BE49-F238E27FC236}">
                <a16:creationId xmlns:a16="http://schemas.microsoft.com/office/drawing/2014/main" id="{FBC9976E-43CB-62C4-FE5C-9696F879590F}"/>
              </a:ext>
            </a:extLst>
          </p:cNvPr>
          <p:cNvPicPr>
            <a:picLocks noGrp="1"/>
          </p:cNvPicPr>
          <p:nvPr>
            <p:ph idx="1"/>
          </p:nvPr>
        </p:nvPicPr>
        <p:blipFill>
          <a:blip r:embed="rId2" cstate="print"/>
          <a:stretch>
            <a:fillRect/>
          </a:stretch>
        </p:blipFill>
        <p:spPr>
          <a:xfrm>
            <a:off x="1707995" y="1456512"/>
            <a:ext cx="8776009" cy="4888532"/>
          </a:xfrm>
          <a:prstGeom prst="rect">
            <a:avLst/>
          </a:prstGeom>
        </p:spPr>
      </p:pic>
    </p:spTree>
    <p:extLst>
      <p:ext uri="{BB962C8B-B14F-4D97-AF65-F5344CB8AC3E}">
        <p14:creationId xmlns:p14="http://schemas.microsoft.com/office/powerpoint/2010/main" val="2303491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057E-E95E-FF0A-CDF7-0468D77226D3}"/>
              </a:ext>
            </a:extLst>
          </p:cNvPr>
          <p:cNvSpPr>
            <a:spLocks noGrp="1"/>
          </p:cNvSpPr>
          <p:nvPr>
            <p:ph type="title"/>
          </p:nvPr>
        </p:nvSpPr>
        <p:spPr/>
        <p:txBody>
          <a:bodyPr/>
          <a:lstStyle/>
          <a:p>
            <a:pPr algn="ctr"/>
            <a:r>
              <a:rPr lang="tr-TR" dirty="0"/>
              <a:t>Staj Nedir?</a:t>
            </a:r>
            <a:endParaRPr lang="en-GB" dirty="0"/>
          </a:p>
        </p:txBody>
      </p:sp>
      <p:sp>
        <p:nvSpPr>
          <p:cNvPr id="3" name="Content Placeholder 2">
            <a:extLst>
              <a:ext uri="{FF2B5EF4-FFF2-40B4-BE49-F238E27FC236}">
                <a16:creationId xmlns:a16="http://schemas.microsoft.com/office/drawing/2014/main" id="{3456DB20-6F01-ACD2-05CC-CFC26043FB40}"/>
              </a:ext>
            </a:extLst>
          </p:cNvPr>
          <p:cNvSpPr>
            <a:spLocks noGrp="1"/>
          </p:cNvSpPr>
          <p:nvPr>
            <p:ph idx="1"/>
          </p:nvPr>
        </p:nvSpPr>
        <p:spPr>
          <a:xfrm>
            <a:off x="838200" y="1690688"/>
            <a:ext cx="10515600" cy="4351338"/>
          </a:xfrm>
        </p:spPr>
        <p:txBody>
          <a:bodyPr/>
          <a:lstStyle/>
          <a:p>
            <a:pPr marL="0" indent="0">
              <a:buNone/>
            </a:pPr>
            <a:r>
              <a:rPr lang="tr-TR" dirty="0"/>
              <a:t>1. H</a:t>
            </a:r>
            <a:r>
              <a:rPr lang="en-GB" dirty="0" err="1"/>
              <a:t>erhangi</a:t>
            </a:r>
            <a:r>
              <a:rPr lang="en-GB" dirty="0"/>
              <a:t> </a:t>
            </a:r>
            <a:r>
              <a:rPr lang="en-GB" dirty="0" err="1"/>
              <a:t>bir</a:t>
            </a:r>
            <a:r>
              <a:rPr lang="en-GB" dirty="0"/>
              <a:t> </a:t>
            </a:r>
            <a:r>
              <a:rPr lang="en-GB" dirty="0" err="1"/>
              <a:t>mesleği</a:t>
            </a:r>
            <a:r>
              <a:rPr lang="en-GB" dirty="0"/>
              <a:t> </a:t>
            </a:r>
            <a:r>
              <a:rPr lang="en-GB" dirty="0" err="1"/>
              <a:t>edinecek</a:t>
            </a:r>
            <a:r>
              <a:rPr lang="en-GB" dirty="0"/>
              <a:t> </a:t>
            </a:r>
            <a:r>
              <a:rPr lang="en-GB" dirty="0" err="1"/>
              <a:t>kimsenin</a:t>
            </a:r>
            <a:r>
              <a:rPr lang="en-GB" dirty="0"/>
              <a:t> </a:t>
            </a:r>
            <a:r>
              <a:rPr lang="en-GB" dirty="0" err="1"/>
              <a:t>geçirdiği</a:t>
            </a:r>
            <a:r>
              <a:rPr lang="en-GB" dirty="0"/>
              <a:t> </a:t>
            </a:r>
            <a:r>
              <a:rPr lang="en-GB" dirty="0" err="1"/>
              <a:t>uygulamalı</a:t>
            </a:r>
            <a:r>
              <a:rPr lang="en-GB" dirty="0"/>
              <a:t> </a:t>
            </a:r>
            <a:r>
              <a:rPr lang="en-GB" dirty="0" err="1"/>
              <a:t>öğrenme</a:t>
            </a:r>
            <a:r>
              <a:rPr lang="en-GB" dirty="0"/>
              <a:t> </a:t>
            </a:r>
            <a:r>
              <a:rPr lang="en-GB" dirty="0" err="1"/>
              <a:t>dönemi</a:t>
            </a:r>
            <a:endParaRPr lang="en-GB" dirty="0"/>
          </a:p>
          <a:p>
            <a:pPr marL="0" indent="0">
              <a:buNone/>
            </a:pPr>
            <a:endParaRPr lang="en-GB" dirty="0"/>
          </a:p>
          <a:p>
            <a:pPr marL="0" indent="0">
              <a:buNone/>
            </a:pPr>
            <a:r>
              <a:rPr lang="en-GB" dirty="0"/>
              <a:t>2.</a:t>
            </a:r>
            <a:r>
              <a:rPr lang="tr-TR" dirty="0"/>
              <a:t> B</a:t>
            </a:r>
            <a:r>
              <a:rPr lang="en-GB" dirty="0" err="1"/>
              <a:t>ir</a:t>
            </a:r>
            <a:r>
              <a:rPr lang="en-GB" dirty="0"/>
              <a:t> </a:t>
            </a:r>
            <a:r>
              <a:rPr lang="en-GB" dirty="0" err="1"/>
              <a:t>kimsenin</a:t>
            </a:r>
            <a:r>
              <a:rPr lang="en-GB" dirty="0"/>
              <a:t> </a:t>
            </a:r>
            <a:r>
              <a:rPr lang="en-GB" dirty="0" err="1"/>
              <a:t>meslek</a:t>
            </a:r>
            <a:r>
              <a:rPr lang="en-GB" dirty="0"/>
              <a:t> </a:t>
            </a:r>
            <a:r>
              <a:rPr lang="en-GB" dirty="0" err="1"/>
              <a:t>bilgisini</a:t>
            </a:r>
            <a:r>
              <a:rPr lang="en-GB" dirty="0"/>
              <a:t> </a:t>
            </a:r>
            <a:r>
              <a:rPr lang="en-GB" dirty="0" err="1"/>
              <a:t>daha</a:t>
            </a:r>
            <a:r>
              <a:rPr lang="en-GB" dirty="0"/>
              <a:t> da </a:t>
            </a:r>
            <a:r>
              <a:rPr lang="en-GB" dirty="0" err="1"/>
              <a:t>artırmak</a:t>
            </a:r>
            <a:r>
              <a:rPr lang="en-GB" dirty="0"/>
              <a:t>, </a:t>
            </a:r>
            <a:r>
              <a:rPr lang="en-GB" dirty="0" err="1"/>
              <a:t>becerisini</a:t>
            </a:r>
            <a:r>
              <a:rPr lang="en-GB" dirty="0"/>
              <a:t> </a:t>
            </a:r>
            <a:r>
              <a:rPr lang="en-GB" dirty="0" err="1"/>
              <a:t>daha</a:t>
            </a:r>
            <a:r>
              <a:rPr lang="en-GB" dirty="0"/>
              <a:t> da </a:t>
            </a:r>
            <a:r>
              <a:rPr lang="en-GB" dirty="0" err="1"/>
              <a:t>geliştirmek</a:t>
            </a:r>
            <a:r>
              <a:rPr lang="en-GB" dirty="0"/>
              <a:t> </a:t>
            </a:r>
            <a:r>
              <a:rPr lang="en-GB" dirty="0" err="1"/>
              <a:t>için</a:t>
            </a:r>
            <a:r>
              <a:rPr lang="en-GB" dirty="0"/>
              <a:t>, </a:t>
            </a:r>
            <a:r>
              <a:rPr lang="en-GB" dirty="0" err="1"/>
              <a:t>çalıştığı</a:t>
            </a:r>
            <a:r>
              <a:rPr lang="en-GB" dirty="0"/>
              <a:t> </a:t>
            </a:r>
            <a:r>
              <a:rPr lang="en-GB" dirty="0" err="1"/>
              <a:t>kurumun</a:t>
            </a:r>
            <a:r>
              <a:rPr lang="en-GB" dirty="0"/>
              <a:t>, </a:t>
            </a:r>
            <a:r>
              <a:rPr lang="en-GB" dirty="0" err="1"/>
              <a:t>kuruluşun</a:t>
            </a:r>
            <a:r>
              <a:rPr lang="en-GB" dirty="0"/>
              <a:t> </a:t>
            </a:r>
            <a:r>
              <a:rPr lang="en-GB" dirty="0" err="1"/>
              <a:t>değişik</a:t>
            </a:r>
            <a:r>
              <a:rPr lang="en-GB" dirty="0"/>
              <a:t> </a:t>
            </a:r>
            <a:r>
              <a:rPr lang="en-GB" dirty="0" err="1"/>
              <a:t>bölümlerinde</a:t>
            </a:r>
            <a:r>
              <a:rPr lang="en-GB" dirty="0"/>
              <a:t> </a:t>
            </a:r>
            <a:r>
              <a:rPr lang="en-GB" dirty="0" err="1"/>
              <a:t>çalışarak</a:t>
            </a:r>
            <a:r>
              <a:rPr lang="en-GB" dirty="0"/>
              <a:t> </a:t>
            </a:r>
            <a:r>
              <a:rPr lang="en-GB" dirty="0" err="1"/>
              <a:t>geçirdiği</a:t>
            </a:r>
            <a:r>
              <a:rPr lang="en-GB" dirty="0"/>
              <a:t> </a:t>
            </a:r>
            <a:r>
              <a:rPr lang="en-GB" dirty="0" err="1"/>
              <a:t>dönem</a:t>
            </a:r>
            <a:endParaRPr lang="en-GB" dirty="0"/>
          </a:p>
        </p:txBody>
      </p:sp>
    </p:spTree>
    <p:extLst>
      <p:ext uri="{BB962C8B-B14F-4D97-AF65-F5344CB8AC3E}">
        <p14:creationId xmlns:p14="http://schemas.microsoft.com/office/powerpoint/2010/main" val="3593965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D77C8-8AAC-56A1-C70B-148156C48835}"/>
              </a:ext>
            </a:extLst>
          </p:cNvPr>
          <p:cNvSpPr>
            <a:spLocks noGrp="1"/>
          </p:cNvSpPr>
          <p:nvPr>
            <p:ph type="title"/>
          </p:nvPr>
        </p:nvSpPr>
        <p:spPr/>
        <p:txBody>
          <a:bodyPr/>
          <a:lstStyle/>
          <a:p>
            <a:pPr algn="ctr"/>
            <a:r>
              <a:rPr lang="en-TR" dirty="0"/>
              <a:t>Formlar – Staj Sonrasında</a:t>
            </a:r>
          </a:p>
        </p:txBody>
      </p:sp>
      <p:sp>
        <p:nvSpPr>
          <p:cNvPr id="3" name="Content Placeholder 2">
            <a:extLst>
              <a:ext uri="{FF2B5EF4-FFF2-40B4-BE49-F238E27FC236}">
                <a16:creationId xmlns:a16="http://schemas.microsoft.com/office/drawing/2014/main" id="{7DB56A4E-D0EF-1011-F3B5-113DF9991508}"/>
              </a:ext>
            </a:extLst>
          </p:cNvPr>
          <p:cNvSpPr>
            <a:spLocks noGrp="1"/>
          </p:cNvSpPr>
          <p:nvPr>
            <p:ph idx="1"/>
          </p:nvPr>
        </p:nvSpPr>
        <p:spPr>
          <a:xfrm>
            <a:off x="838200" y="1690688"/>
            <a:ext cx="10515600" cy="4351338"/>
          </a:xfrm>
        </p:spPr>
        <p:txBody>
          <a:bodyPr/>
          <a:lstStyle/>
          <a:p>
            <a:r>
              <a:rPr lang="en-US" dirty="0" err="1"/>
              <a:t>Öğrenci</a:t>
            </a:r>
            <a:r>
              <a:rPr lang="en-US" dirty="0"/>
              <a:t> </a:t>
            </a:r>
            <a:r>
              <a:rPr lang="en-US" dirty="0" err="1"/>
              <a:t>Staj</a:t>
            </a:r>
            <a:r>
              <a:rPr lang="en-US" dirty="0"/>
              <a:t> </a:t>
            </a:r>
            <a:r>
              <a:rPr lang="en-US" dirty="0" err="1"/>
              <a:t>Değerlendirme</a:t>
            </a:r>
            <a:r>
              <a:rPr lang="en-US" dirty="0"/>
              <a:t> </a:t>
            </a:r>
            <a:r>
              <a:rPr lang="en-US" dirty="0" err="1"/>
              <a:t>Formu</a:t>
            </a:r>
            <a:endParaRPr lang="en-US" dirty="0"/>
          </a:p>
          <a:p>
            <a:endParaRPr lang="en-TR" dirty="0"/>
          </a:p>
          <a:p>
            <a:r>
              <a:rPr lang="en-US" dirty="0" err="1"/>
              <a:t>Stajyer</a:t>
            </a:r>
            <a:r>
              <a:rPr lang="en-US" dirty="0"/>
              <a:t> </a:t>
            </a:r>
            <a:r>
              <a:rPr lang="en-US" dirty="0" err="1"/>
              <a:t>Performans</a:t>
            </a:r>
            <a:r>
              <a:rPr lang="en-US" dirty="0"/>
              <a:t> </a:t>
            </a:r>
            <a:r>
              <a:rPr lang="en-US" dirty="0" err="1"/>
              <a:t>Değerlendirme</a:t>
            </a:r>
            <a:r>
              <a:rPr lang="en-US" dirty="0"/>
              <a:t> </a:t>
            </a:r>
            <a:r>
              <a:rPr lang="en-US" dirty="0" err="1"/>
              <a:t>Formu</a:t>
            </a:r>
            <a:endParaRPr lang="en-US" dirty="0"/>
          </a:p>
          <a:p>
            <a:endParaRPr lang="en-TR" dirty="0"/>
          </a:p>
          <a:p>
            <a:r>
              <a:rPr lang="en-US" dirty="0" err="1"/>
              <a:t>Staj</a:t>
            </a:r>
            <a:r>
              <a:rPr lang="en-US" dirty="0"/>
              <a:t> Devam </a:t>
            </a:r>
            <a:r>
              <a:rPr lang="en-US" dirty="0" err="1"/>
              <a:t>Formu</a:t>
            </a:r>
            <a:endParaRPr lang="en-US" dirty="0"/>
          </a:p>
          <a:p>
            <a:endParaRPr lang="en-TR" dirty="0"/>
          </a:p>
          <a:p>
            <a:r>
              <a:rPr lang="en-US" dirty="0"/>
              <a:t>Çankaya </a:t>
            </a:r>
            <a:r>
              <a:rPr lang="en-US" dirty="0" err="1"/>
              <a:t>Üniversitesi</a:t>
            </a:r>
            <a:r>
              <a:rPr lang="en-US" dirty="0"/>
              <a:t> </a:t>
            </a:r>
            <a:r>
              <a:rPr lang="en-US" dirty="0" err="1"/>
              <a:t>Staj</a:t>
            </a:r>
            <a:r>
              <a:rPr lang="en-US" dirty="0"/>
              <a:t> </a:t>
            </a:r>
            <a:r>
              <a:rPr lang="en-US" dirty="0" err="1"/>
              <a:t>Ücretlerine</a:t>
            </a:r>
            <a:r>
              <a:rPr lang="en-US" dirty="0"/>
              <a:t> </a:t>
            </a:r>
            <a:r>
              <a:rPr lang="en-US" dirty="0" err="1"/>
              <a:t>İşsizlik</a:t>
            </a:r>
            <a:r>
              <a:rPr lang="en-US" dirty="0"/>
              <a:t> Fonu </a:t>
            </a:r>
            <a:r>
              <a:rPr lang="en-US" dirty="0" err="1"/>
              <a:t>Katkısı</a:t>
            </a:r>
            <a:r>
              <a:rPr lang="en-US" dirty="0"/>
              <a:t> Bilgi </a:t>
            </a:r>
            <a:r>
              <a:rPr lang="en-US" dirty="0" err="1"/>
              <a:t>Formu</a:t>
            </a:r>
            <a:r>
              <a:rPr lang="en-US" dirty="0"/>
              <a:t> (</a:t>
            </a:r>
            <a:r>
              <a:rPr lang="en-US" dirty="0" err="1"/>
              <a:t>özel</a:t>
            </a:r>
            <a:r>
              <a:rPr lang="en-US" dirty="0"/>
              <a:t> </a:t>
            </a:r>
            <a:r>
              <a:rPr lang="en-US" dirty="0" err="1"/>
              <a:t>bir</a:t>
            </a:r>
            <a:r>
              <a:rPr lang="en-US" dirty="0"/>
              <a:t> </a:t>
            </a:r>
            <a:r>
              <a:rPr lang="en-US" dirty="0" err="1"/>
              <a:t>kurumda</a:t>
            </a:r>
            <a:r>
              <a:rPr lang="en-US" dirty="0"/>
              <a:t> </a:t>
            </a:r>
            <a:r>
              <a:rPr lang="en-US" dirty="0" err="1"/>
              <a:t>ücret</a:t>
            </a:r>
            <a:r>
              <a:rPr lang="en-US" dirty="0"/>
              <a:t> </a:t>
            </a:r>
            <a:r>
              <a:rPr lang="en-US" dirty="0" err="1"/>
              <a:t>karşılığı</a:t>
            </a:r>
            <a:r>
              <a:rPr lang="en-US" dirty="0"/>
              <a:t> </a:t>
            </a:r>
            <a:r>
              <a:rPr lang="en-US" dirty="0" err="1"/>
              <a:t>çalışılacaksa</a:t>
            </a:r>
            <a:r>
              <a:rPr lang="en-US" dirty="0"/>
              <a:t>)</a:t>
            </a:r>
            <a:endParaRPr lang="en-TR" dirty="0"/>
          </a:p>
          <a:p>
            <a:pPr marL="0" indent="0">
              <a:buNone/>
            </a:pPr>
            <a:endParaRPr lang="en-TR" dirty="0"/>
          </a:p>
        </p:txBody>
      </p:sp>
    </p:spTree>
    <p:extLst>
      <p:ext uri="{BB962C8B-B14F-4D97-AF65-F5344CB8AC3E}">
        <p14:creationId xmlns:p14="http://schemas.microsoft.com/office/powerpoint/2010/main" val="3918307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1D4BD-AEA2-A59C-BE6B-B6A2E3C060F5}"/>
              </a:ext>
            </a:extLst>
          </p:cNvPr>
          <p:cNvSpPr>
            <a:spLocks noGrp="1"/>
          </p:cNvSpPr>
          <p:nvPr>
            <p:ph type="title"/>
          </p:nvPr>
        </p:nvSpPr>
        <p:spPr/>
        <p:txBody>
          <a:bodyPr/>
          <a:lstStyle/>
          <a:p>
            <a:pPr algn="ctr"/>
            <a:r>
              <a:rPr lang="en-TR" dirty="0"/>
              <a:t>Staj Sonrasında Yapılması Gerekenler </a:t>
            </a:r>
          </a:p>
        </p:txBody>
      </p:sp>
      <p:sp>
        <p:nvSpPr>
          <p:cNvPr id="3" name="Content Placeholder 2">
            <a:extLst>
              <a:ext uri="{FF2B5EF4-FFF2-40B4-BE49-F238E27FC236}">
                <a16:creationId xmlns:a16="http://schemas.microsoft.com/office/drawing/2014/main" id="{C589CEB4-3D3C-5C5E-C8CB-64A848CBEC66}"/>
              </a:ext>
            </a:extLst>
          </p:cNvPr>
          <p:cNvSpPr>
            <a:spLocks noGrp="1"/>
          </p:cNvSpPr>
          <p:nvPr>
            <p:ph idx="1"/>
          </p:nvPr>
        </p:nvSpPr>
        <p:spPr>
          <a:xfrm>
            <a:off x="838200" y="1690688"/>
            <a:ext cx="10515600" cy="4351338"/>
          </a:xfrm>
        </p:spPr>
        <p:txBody>
          <a:bodyPr>
            <a:normAutofit fontScale="92500" lnSpcReduction="20000"/>
          </a:bodyPr>
          <a:lstStyle/>
          <a:p>
            <a:r>
              <a:rPr lang="en-TR" dirty="0"/>
              <a:t>Yaz stajını tamamlayan öğrenciler, takip eden akademik yıl içerisinde, güz döneminde PSY407 – Summer Practice dersine kayıt olmak,</a:t>
            </a:r>
          </a:p>
          <a:p>
            <a:pPr marL="0" indent="0">
              <a:buNone/>
            </a:pPr>
            <a:endParaRPr lang="en-TR" dirty="0"/>
          </a:p>
          <a:p>
            <a:r>
              <a:rPr lang="en-TR" dirty="0"/>
              <a:t>Staj sonrasında teslim edilmesi gereken belgeleri en geç add-drop haftasının son günü ilgili staj sorumlusuna teslim etmeleri gerekmektedir.</a:t>
            </a:r>
          </a:p>
          <a:p>
            <a:pPr marL="0" indent="0">
              <a:buNone/>
            </a:pPr>
            <a:endParaRPr lang="en-TR" dirty="0"/>
          </a:p>
          <a:p>
            <a:pPr marL="0" indent="0">
              <a:buNone/>
            </a:pPr>
            <a:r>
              <a:rPr lang="en-TR" dirty="0"/>
              <a:t>Kapalı bir zarf içerisinde;</a:t>
            </a:r>
          </a:p>
          <a:p>
            <a:r>
              <a:rPr lang="en-US" dirty="0" err="1"/>
              <a:t>Öğrenci</a:t>
            </a:r>
            <a:r>
              <a:rPr lang="en-US" dirty="0"/>
              <a:t> </a:t>
            </a:r>
            <a:r>
              <a:rPr lang="en-US" dirty="0" err="1"/>
              <a:t>Staj</a:t>
            </a:r>
            <a:r>
              <a:rPr lang="en-US" dirty="0"/>
              <a:t> </a:t>
            </a:r>
            <a:r>
              <a:rPr lang="en-US" dirty="0" err="1"/>
              <a:t>Değerlendirme</a:t>
            </a:r>
            <a:r>
              <a:rPr lang="en-US" dirty="0"/>
              <a:t> </a:t>
            </a:r>
            <a:r>
              <a:rPr lang="en-US" dirty="0" err="1"/>
              <a:t>Formu</a:t>
            </a:r>
            <a:endParaRPr lang="en-US" dirty="0"/>
          </a:p>
          <a:p>
            <a:r>
              <a:rPr lang="en-US" dirty="0" err="1"/>
              <a:t>Stajyer</a:t>
            </a:r>
            <a:r>
              <a:rPr lang="en-US" dirty="0"/>
              <a:t> </a:t>
            </a:r>
            <a:r>
              <a:rPr lang="en-US" dirty="0" err="1"/>
              <a:t>Performans</a:t>
            </a:r>
            <a:r>
              <a:rPr lang="en-US" dirty="0"/>
              <a:t> </a:t>
            </a:r>
            <a:r>
              <a:rPr lang="en-US" dirty="0" err="1"/>
              <a:t>Değerlendirme</a:t>
            </a:r>
            <a:r>
              <a:rPr lang="en-US" dirty="0"/>
              <a:t> </a:t>
            </a:r>
            <a:r>
              <a:rPr lang="en-US" dirty="0" err="1"/>
              <a:t>Formu</a:t>
            </a:r>
            <a:endParaRPr lang="en-US" dirty="0"/>
          </a:p>
          <a:p>
            <a:r>
              <a:rPr lang="en-US" dirty="0" err="1"/>
              <a:t>Staj</a:t>
            </a:r>
            <a:r>
              <a:rPr lang="en-US" dirty="0"/>
              <a:t> Devam </a:t>
            </a:r>
            <a:r>
              <a:rPr lang="en-US" dirty="0" err="1"/>
              <a:t>Formu</a:t>
            </a:r>
            <a:endParaRPr lang="en-US" dirty="0"/>
          </a:p>
          <a:p>
            <a:endParaRPr lang="en-TR" dirty="0"/>
          </a:p>
          <a:p>
            <a:endParaRPr lang="en-TR" dirty="0"/>
          </a:p>
          <a:p>
            <a:endParaRPr lang="en-TR" dirty="0"/>
          </a:p>
        </p:txBody>
      </p:sp>
    </p:spTree>
    <p:extLst>
      <p:ext uri="{BB962C8B-B14F-4D97-AF65-F5344CB8AC3E}">
        <p14:creationId xmlns:p14="http://schemas.microsoft.com/office/powerpoint/2010/main" val="2199052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0F3D9-9A62-A5ED-A584-AB17433B6960}"/>
              </a:ext>
            </a:extLst>
          </p:cNvPr>
          <p:cNvSpPr>
            <a:spLocks noGrp="1"/>
          </p:cNvSpPr>
          <p:nvPr>
            <p:ph type="title"/>
          </p:nvPr>
        </p:nvSpPr>
        <p:spPr/>
        <p:txBody>
          <a:bodyPr/>
          <a:lstStyle/>
          <a:p>
            <a:pPr algn="ctr"/>
            <a:r>
              <a:rPr lang="en-TR" dirty="0"/>
              <a:t>Staj Sonrasında Yapılması Gerekenler</a:t>
            </a:r>
            <a:br>
              <a:rPr lang="en-TR" dirty="0"/>
            </a:br>
            <a:r>
              <a:rPr lang="en-TR" dirty="0"/>
              <a:t>(Devam)</a:t>
            </a:r>
          </a:p>
        </p:txBody>
      </p:sp>
      <p:sp>
        <p:nvSpPr>
          <p:cNvPr id="3" name="Content Placeholder 2">
            <a:extLst>
              <a:ext uri="{FF2B5EF4-FFF2-40B4-BE49-F238E27FC236}">
                <a16:creationId xmlns:a16="http://schemas.microsoft.com/office/drawing/2014/main" id="{575FCC7D-AFEF-367D-7A3C-D371B4BF09D7}"/>
              </a:ext>
            </a:extLst>
          </p:cNvPr>
          <p:cNvSpPr>
            <a:spLocks noGrp="1"/>
          </p:cNvSpPr>
          <p:nvPr>
            <p:ph idx="1"/>
          </p:nvPr>
        </p:nvSpPr>
        <p:spPr/>
        <p:txBody>
          <a:bodyPr>
            <a:normAutofit fontScale="92500" lnSpcReduction="10000"/>
          </a:bodyPr>
          <a:lstStyle/>
          <a:p>
            <a:pPr marL="0" indent="0">
              <a:buNone/>
            </a:pPr>
            <a:r>
              <a:rPr lang="en-US" dirty="0"/>
              <a:t>Ek </a:t>
            </a:r>
            <a:r>
              <a:rPr lang="en-US" dirty="0" err="1"/>
              <a:t>olarak</a:t>
            </a:r>
            <a:r>
              <a:rPr lang="en-US" dirty="0"/>
              <a:t>;</a:t>
            </a:r>
          </a:p>
          <a:p>
            <a:r>
              <a:rPr lang="en-US" dirty="0" err="1"/>
              <a:t>Staj</a:t>
            </a:r>
            <a:r>
              <a:rPr lang="en-US" dirty="0"/>
              <a:t> </a:t>
            </a:r>
            <a:r>
              <a:rPr lang="en-US" dirty="0" err="1"/>
              <a:t>Raporu</a:t>
            </a:r>
            <a:r>
              <a:rPr lang="en-US" dirty="0"/>
              <a:t> (</a:t>
            </a:r>
            <a:r>
              <a:rPr lang="en-US" dirty="0" err="1"/>
              <a:t>spiralli</a:t>
            </a:r>
            <a:r>
              <a:rPr lang="en-US" dirty="0"/>
              <a:t>)</a:t>
            </a:r>
          </a:p>
          <a:p>
            <a:r>
              <a:rPr lang="en-US" dirty="0" err="1"/>
              <a:t>Staj</a:t>
            </a:r>
            <a:r>
              <a:rPr lang="en-US" dirty="0"/>
              <a:t> </a:t>
            </a:r>
            <a:r>
              <a:rPr lang="en-US" dirty="0" err="1"/>
              <a:t>Günlüğü</a:t>
            </a:r>
            <a:r>
              <a:rPr lang="en-US" dirty="0"/>
              <a:t> </a:t>
            </a:r>
          </a:p>
          <a:p>
            <a:pPr marL="0" indent="0">
              <a:buNone/>
            </a:pPr>
            <a:endParaRPr lang="en-TR" dirty="0"/>
          </a:p>
          <a:p>
            <a:pPr marL="0" indent="0">
              <a:buNone/>
            </a:pPr>
            <a:r>
              <a:rPr lang="en-TR" dirty="0"/>
              <a:t>*Staj Raporu hem intihali hem de yapay zeka kullanımını saptamak amacıyla Turnitin’e yüklenecektir. Herhangi bir intihal veya yapay zeka kullanımı durumu staj dersinden kalmakla sonuçlanacaktır.</a:t>
            </a:r>
          </a:p>
          <a:p>
            <a:pPr marL="0" indent="0">
              <a:buNone/>
            </a:pPr>
            <a:endParaRPr lang="en-TR" dirty="0"/>
          </a:p>
          <a:p>
            <a:pPr marL="0" indent="0">
              <a:buNone/>
            </a:pPr>
            <a:r>
              <a:rPr lang="en-TR" dirty="0"/>
              <a:t>*Çeviri uygulamaları da yapay zeka kullanımı kapsamına girmektedir. Bu uygulamalardan faydalanabilirsiniz fakat tamamen çeviri uygulamaları kullanarak yazılması yine staj dersinden kalmakla sonuçlanacaktır.</a:t>
            </a:r>
          </a:p>
          <a:p>
            <a:pPr marL="0" indent="0">
              <a:buNone/>
            </a:pPr>
            <a:endParaRPr lang="en-TR" dirty="0"/>
          </a:p>
        </p:txBody>
      </p:sp>
    </p:spTree>
    <p:extLst>
      <p:ext uri="{BB962C8B-B14F-4D97-AF65-F5344CB8AC3E}">
        <p14:creationId xmlns:p14="http://schemas.microsoft.com/office/powerpoint/2010/main" val="2866819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7BE77-5225-D1E3-B15E-2A47526535F6}"/>
              </a:ext>
            </a:extLst>
          </p:cNvPr>
          <p:cNvSpPr>
            <a:spLocks noGrp="1"/>
          </p:cNvSpPr>
          <p:nvPr>
            <p:ph type="title"/>
          </p:nvPr>
        </p:nvSpPr>
        <p:spPr/>
        <p:txBody>
          <a:bodyPr/>
          <a:lstStyle/>
          <a:p>
            <a:pPr algn="ctr"/>
            <a:r>
              <a:rPr lang="en-TR" dirty="0"/>
              <a:t>Staj Raporu</a:t>
            </a:r>
          </a:p>
        </p:txBody>
      </p:sp>
      <p:sp>
        <p:nvSpPr>
          <p:cNvPr id="3" name="Content Placeholder 2">
            <a:extLst>
              <a:ext uri="{FF2B5EF4-FFF2-40B4-BE49-F238E27FC236}">
                <a16:creationId xmlns:a16="http://schemas.microsoft.com/office/drawing/2014/main" id="{E5850712-AB4A-D57E-C152-FE88BCF53E1C}"/>
              </a:ext>
            </a:extLst>
          </p:cNvPr>
          <p:cNvSpPr>
            <a:spLocks noGrp="1"/>
          </p:cNvSpPr>
          <p:nvPr>
            <p:ph idx="1"/>
          </p:nvPr>
        </p:nvSpPr>
        <p:spPr>
          <a:xfrm>
            <a:off x="838200" y="1690688"/>
            <a:ext cx="10515600" cy="4351338"/>
          </a:xfrm>
        </p:spPr>
        <p:txBody>
          <a:bodyPr/>
          <a:lstStyle/>
          <a:p>
            <a:pPr lvl="0"/>
            <a:r>
              <a:rPr lang="en-TR" dirty="0"/>
              <a:t>Times New Roman 12 punto double-spaced kullanılarak APA 7 kurallarına uygun olarak İngilizce dilinde ve Word uygulamasında yazılmalıdır.</a:t>
            </a:r>
          </a:p>
          <a:p>
            <a:pPr marL="0" lvl="0" indent="0">
              <a:buNone/>
            </a:pPr>
            <a:endParaRPr lang="en-TR" dirty="0"/>
          </a:p>
          <a:p>
            <a:pPr lvl="0"/>
            <a:r>
              <a:rPr lang="en-TR" dirty="0"/>
              <a:t>Beklenen uzunluk, kaynakça ve ekler dışında, 10-15 sayfa arasındadır.</a:t>
            </a:r>
          </a:p>
          <a:p>
            <a:pPr marL="0" lvl="0" indent="0">
              <a:buNone/>
            </a:pPr>
            <a:endParaRPr lang="en-TR" dirty="0"/>
          </a:p>
          <a:p>
            <a:pPr lvl="0"/>
            <a:r>
              <a:rPr lang="en-TR" dirty="0"/>
              <a:t>Rapor, organizasyonu, dilin anlaşılırlığı, yazım kalitesi ve kullanılan kaynaklar dikkate alınarak değerlendirilecektir.</a:t>
            </a:r>
          </a:p>
          <a:p>
            <a:pPr marL="0" indent="0">
              <a:buNone/>
            </a:pPr>
            <a:endParaRPr lang="en-TR" dirty="0"/>
          </a:p>
        </p:txBody>
      </p:sp>
    </p:spTree>
    <p:extLst>
      <p:ext uri="{BB962C8B-B14F-4D97-AF65-F5344CB8AC3E}">
        <p14:creationId xmlns:p14="http://schemas.microsoft.com/office/powerpoint/2010/main" val="3980368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5C69E-E218-BF4F-DA84-496C20E42828}"/>
              </a:ext>
            </a:extLst>
          </p:cNvPr>
          <p:cNvSpPr>
            <a:spLocks noGrp="1"/>
          </p:cNvSpPr>
          <p:nvPr>
            <p:ph type="title"/>
          </p:nvPr>
        </p:nvSpPr>
        <p:spPr/>
        <p:txBody>
          <a:bodyPr/>
          <a:lstStyle/>
          <a:p>
            <a:pPr algn="ctr"/>
            <a:r>
              <a:rPr lang="en-TR" dirty="0"/>
              <a:t>Staj Raporu</a:t>
            </a:r>
          </a:p>
        </p:txBody>
      </p:sp>
      <p:sp>
        <p:nvSpPr>
          <p:cNvPr id="3" name="Content Placeholder 2">
            <a:extLst>
              <a:ext uri="{FF2B5EF4-FFF2-40B4-BE49-F238E27FC236}">
                <a16:creationId xmlns:a16="http://schemas.microsoft.com/office/drawing/2014/main" id="{66CB4252-D2B5-3CD5-8BF2-94AA1AF352BC}"/>
              </a:ext>
            </a:extLst>
          </p:cNvPr>
          <p:cNvSpPr>
            <a:spLocks noGrp="1"/>
          </p:cNvSpPr>
          <p:nvPr>
            <p:ph idx="1"/>
          </p:nvPr>
        </p:nvSpPr>
        <p:spPr>
          <a:xfrm>
            <a:off x="838200" y="1568025"/>
            <a:ext cx="10515600" cy="4351338"/>
          </a:xfrm>
        </p:spPr>
        <p:txBody>
          <a:bodyPr>
            <a:normAutofit fontScale="92500" lnSpcReduction="10000"/>
          </a:bodyPr>
          <a:lstStyle/>
          <a:p>
            <a:pPr marL="0" lvl="0" indent="0">
              <a:buNone/>
            </a:pPr>
            <a:r>
              <a:rPr lang="en-TR" dirty="0"/>
              <a:t>Staj Raporu’nda yer alması gereken başlıklar:</a:t>
            </a:r>
          </a:p>
          <a:p>
            <a:pPr marL="0" lvl="0" indent="0">
              <a:buNone/>
            </a:pPr>
            <a:endParaRPr lang="en-TR" dirty="0"/>
          </a:p>
          <a:p>
            <a:pPr lvl="0"/>
            <a:r>
              <a:rPr lang="en-TR" dirty="0"/>
              <a:t>Geniş özet </a:t>
            </a:r>
          </a:p>
          <a:p>
            <a:pPr lvl="0"/>
            <a:r>
              <a:rPr lang="en-TR" dirty="0"/>
              <a:t>Stajın amacı ve kapsamı</a:t>
            </a:r>
          </a:p>
          <a:p>
            <a:pPr lvl="0"/>
            <a:r>
              <a:rPr lang="en-TR" dirty="0"/>
              <a:t>Staj yapılan kurum ve süpervizör(ler)</a:t>
            </a:r>
          </a:p>
          <a:p>
            <a:pPr lvl="0"/>
            <a:r>
              <a:rPr lang="en-TR" dirty="0"/>
              <a:t>Staj deneyiminin, lisans programında öğrenilen bilgiler ve alınan dersler (derslerin adı belirtilmelidir) çerçevesinde ele alınması</a:t>
            </a:r>
          </a:p>
          <a:p>
            <a:pPr lvl="0"/>
            <a:r>
              <a:rPr lang="en-TR" dirty="0"/>
              <a:t>Genel değerlendirme</a:t>
            </a:r>
          </a:p>
          <a:p>
            <a:pPr lvl="0"/>
            <a:r>
              <a:rPr lang="en-TR" dirty="0"/>
              <a:t>Kaynakça</a:t>
            </a:r>
          </a:p>
          <a:p>
            <a:pPr lvl="0"/>
            <a:r>
              <a:rPr lang="en-TR" dirty="0"/>
              <a:t>Ekler</a:t>
            </a:r>
          </a:p>
          <a:p>
            <a:pPr marL="0" indent="0">
              <a:buNone/>
            </a:pPr>
            <a:endParaRPr lang="en-TR" dirty="0"/>
          </a:p>
        </p:txBody>
      </p:sp>
    </p:spTree>
    <p:extLst>
      <p:ext uri="{BB962C8B-B14F-4D97-AF65-F5344CB8AC3E}">
        <p14:creationId xmlns:p14="http://schemas.microsoft.com/office/powerpoint/2010/main" val="1549602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74AB3-8E14-D5E0-BF51-C36BD78606DF}"/>
              </a:ext>
            </a:extLst>
          </p:cNvPr>
          <p:cNvSpPr>
            <a:spLocks noGrp="1"/>
          </p:cNvSpPr>
          <p:nvPr>
            <p:ph type="title"/>
          </p:nvPr>
        </p:nvSpPr>
        <p:spPr/>
        <p:txBody>
          <a:bodyPr/>
          <a:lstStyle/>
          <a:p>
            <a:pPr algn="ctr"/>
            <a:r>
              <a:rPr lang="en-TR" dirty="0"/>
              <a:t>Değerlendirme Kriterleri </a:t>
            </a:r>
          </a:p>
        </p:txBody>
      </p:sp>
      <p:sp>
        <p:nvSpPr>
          <p:cNvPr id="3" name="Content Placeholder 2">
            <a:extLst>
              <a:ext uri="{FF2B5EF4-FFF2-40B4-BE49-F238E27FC236}">
                <a16:creationId xmlns:a16="http://schemas.microsoft.com/office/drawing/2014/main" id="{2B8DFC81-87C7-E553-4CDB-4E521F39401C}"/>
              </a:ext>
            </a:extLst>
          </p:cNvPr>
          <p:cNvSpPr>
            <a:spLocks noGrp="1"/>
          </p:cNvSpPr>
          <p:nvPr>
            <p:ph idx="1"/>
          </p:nvPr>
        </p:nvSpPr>
        <p:spPr/>
        <p:txBody>
          <a:bodyPr/>
          <a:lstStyle/>
          <a:p>
            <a:r>
              <a:rPr lang="en-TR" dirty="0"/>
              <a:t>Öğrencinin yaz stajı dersindeki performansı; stajın yapıldığı kurumdaki süpervizör tarafından doldurulan </a:t>
            </a:r>
            <a:r>
              <a:rPr lang="en-TR" b="1" i="1" dirty="0"/>
              <a:t>Staj Devam Formu </a:t>
            </a:r>
            <a:r>
              <a:rPr lang="en-TR" dirty="0"/>
              <a:t>ve </a:t>
            </a:r>
            <a:r>
              <a:rPr lang="en-TR" b="1" i="1" dirty="0"/>
              <a:t>Stajyer Performans Değerlendirme Formu </a:t>
            </a:r>
            <a:r>
              <a:rPr lang="en-TR" dirty="0"/>
              <a:t>ve öğrencinin hazırlayacağı </a:t>
            </a:r>
            <a:r>
              <a:rPr lang="en-TR" b="1" i="1" dirty="0"/>
              <a:t>Öğrenci Staj Değerlendirme Formu, Staj Günlüğü </a:t>
            </a:r>
            <a:r>
              <a:rPr lang="en-TR" dirty="0"/>
              <a:t>ve</a:t>
            </a:r>
            <a:r>
              <a:rPr lang="en-TR" b="1" i="1" dirty="0"/>
              <a:t> Staj Raporu </a:t>
            </a:r>
            <a:r>
              <a:rPr lang="en-TR" dirty="0"/>
              <a:t>dikkate alınarak, Psikoloji Bölümü’ndeki staj danışmanı olan öğretim üyesi tarafından değerlendirilecektir.</a:t>
            </a:r>
          </a:p>
          <a:p>
            <a:endParaRPr lang="en-TR" dirty="0"/>
          </a:p>
        </p:txBody>
      </p:sp>
    </p:spTree>
    <p:extLst>
      <p:ext uri="{BB962C8B-B14F-4D97-AF65-F5344CB8AC3E}">
        <p14:creationId xmlns:p14="http://schemas.microsoft.com/office/powerpoint/2010/main" val="164096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95A3931-9C87-45D6-AF2F-610A65DA711B}"/>
              </a:ext>
            </a:extLst>
          </p:cNvPr>
          <p:cNvPicPr>
            <a:picLocks noChangeAspect="1"/>
          </p:cNvPicPr>
          <p:nvPr/>
        </p:nvPicPr>
        <p:blipFill>
          <a:blip r:embed="rId2"/>
          <a:stretch>
            <a:fillRect/>
          </a:stretch>
        </p:blipFill>
        <p:spPr>
          <a:xfrm>
            <a:off x="3048000" y="82484"/>
            <a:ext cx="6096000" cy="6693031"/>
          </a:xfrm>
          <a:prstGeom prst="rect">
            <a:avLst/>
          </a:prstGeom>
        </p:spPr>
      </p:pic>
    </p:spTree>
    <p:extLst>
      <p:ext uri="{BB962C8B-B14F-4D97-AF65-F5344CB8AC3E}">
        <p14:creationId xmlns:p14="http://schemas.microsoft.com/office/powerpoint/2010/main" val="419924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52C20-F928-648C-988E-8237E9001066}"/>
              </a:ext>
            </a:extLst>
          </p:cNvPr>
          <p:cNvSpPr>
            <a:spLocks noGrp="1"/>
          </p:cNvSpPr>
          <p:nvPr>
            <p:ph type="title"/>
          </p:nvPr>
        </p:nvSpPr>
        <p:spPr/>
        <p:txBody>
          <a:bodyPr/>
          <a:lstStyle/>
          <a:p>
            <a:pPr algn="ctr"/>
            <a:r>
              <a:rPr lang="tr-TR" dirty="0"/>
              <a:t>Etimoloji</a:t>
            </a:r>
            <a:endParaRPr lang="en-GB" dirty="0"/>
          </a:p>
        </p:txBody>
      </p:sp>
      <p:sp>
        <p:nvSpPr>
          <p:cNvPr id="3" name="Content Placeholder 2">
            <a:extLst>
              <a:ext uri="{FF2B5EF4-FFF2-40B4-BE49-F238E27FC236}">
                <a16:creationId xmlns:a16="http://schemas.microsoft.com/office/drawing/2014/main" id="{6D3A86D8-5451-3701-971E-280363A391AE}"/>
              </a:ext>
            </a:extLst>
          </p:cNvPr>
          <p:cNvSpPr>
            <a:spLocks noGrp="1"/>
          </p:cNvSpPr>
          <p:nvPr>
            <p:ph idx="1"/>
          </p:nvPr>
        </p:nvSpPr>
        <p:spPr>
          <a:xfrm>
            <a:off x="838200" y="1690688"/>
            <a:ext cx="10515600" cy="4351338"/>
          </a:xfrm>
        </p:spPr>
        <p:txBody>
          <a:bodyPr/>
          <a:lstStyle/>
          <a:p>
            <a:r>
              <a:rPr lang="tr-TR" dirty="0" err="1"/>
              <a:t>Stage</a:t>
            </a:r>
            <a:r>
              <a:rPr lang="tr-TR" dirty="0"/>
              <a:t> «</a:t>
            </a:r>
            <a:r>
              <a:rPr lang="en-GB" dirty="0" err="1"/>
              <a:t>çıraklık</a:t>
            </a:r>
            <a:r>
              <a:rPr lang="en-GB" dirty="0"/>
              <a:t>, </a:t>
            </a:r>
            <a:r>
              <a:rPr lang="en-GB" dirty="0" err="1"/>
              <a:t>deneme</a:t>
            </a:r>
            <a:r>
              <a:rPr lang="en-GB" dirty="0"/>
              <a:t> </a:t>
            </a:r>
            <a:r>
              <a:rPr lang="en-GB" dirty="0" err="1"/>
              <a:t>aşaması</a:t>
            </a:r>
            <a:r>
              <a:rPr lang="tr-TR" dirty="0"/>
              <a:t>»</a:t>
            </a:r>
          </a:p>
          <a:p>
            <a:endParaRPr lang="tr-TR" dirty="0"/>
          </a:p>
          <a:p>
            <a:r>
              <a:rPr lang="en-GB" b="1" dirty="0"/>
              <a:t>Eski </a:t>
            </a:r>
            <a:r>
              <a:rPr lang="en-GB" b="1" dirty="0" err="1"/>
              <a:t>Fransızca</a:t>
            </a:r>
            <a:r>
              <a:rPr lang="en-GB" b="1" dirty="0"/>
              <a:t> </a:t>
            </a:r>
            <a:r>
              <a:rPr lang="en-GB" i="1" dirty="0" err="1"/>
              <a:t>estage</a:t>
            </a:r>
            <a:r>
              <a:rPr lang="en-GB" dirty="0"/>
              <a:t> </a:t>
            </a:r>
            <a:r>
              <a:rPr lang="tr-TR" dirty="0"/>
              <a:t>»</a:t>
            </a:r>
            <a:r>
              <a:rPr lang="en-GB" dirty="0"/>
              <a:t>1. </a:t>
            </a:r>
            <a:r>
              <a:rPr lang="en-GB" dirty="0" err="1"/>
              <a:t>durma</a:t>
            </a:r>
            <a:r>
              <a:rPr lang="en-GB" dirty="0"/>
              <a:t> </a:t>
            </a:r>
            <a:r>
              <a:rPr lang="en-GB" dirty="0" err="1"/>
              <a:t>yeri</a:t>
            </a:r>
            <a:r>
              <a:rPr lang="en-GB" dirty="0"/>
              <a:t>, </a:t>
            </a:r>
            <a:r>
              <a:rPr lang="en-GB" dirty="0" err="1"/>
              <a:t>durak</a:t>
            </a:r>
            <a:r>
              <a:rPr lang="en-GB" dirty="0"/>
              <a:t>, </a:t>
            </a:r>
            <a:r>
              <a:rPr lang="en-GB" dirty="0" err="1"/>
              <a:t>menzil</a:t>
            </a:r>
            <a:r>
              <a:rPr lang="en-GB" dirty="0"/>
              <a:t>, </a:t>
            </a:r>
            <a:r>
              <a:rPr lang="en-GB" dirty="0" err="1"/>
              <a:t>etap</a:t>
            </a:r>
            <a:r>
              <a:rPr lang="en-GB" dirty="0"/>
              <a:t>, 2. </a:t>
            </a:r>
            <a:r>
              <a:rPr lang="en-GB" dirty="0" err="1"/>
              <a:t>manastırda</a:t>
            </a:r>
            <a:r>
              <a:rPr lang="en-GB" dirty="0"/>
              <a:t> </a:t>
            </a:r>
            <a:r>
              <a:rPr lang="en-GB" dirty="0" err="1"/>
              <a:t>çile</a:t>
            </a:r>
            <a:r>
              <a:rPr lang="en-GB" dirty="0"/>
              <a:t> </a:t>
            </a:r>
            <a:r>
              <a:rPr lang="en-GB" dirty="0" err="1"/>
              <a:t>süresi</a:t>
            </a:r>
            <a:r>
              <a:rPr lang="tr-TR" dirty="0"/>
              <a:t>»</a:t>
            </a:r>
          </a:p>
          <a:p>
            <a:endParaRPr lang="tr-TR" dirty="0"/>
          </a:p>
          <a:p>
            <a:r>
              <a:rPr lang="en-GB" dirty="0" err="1"/>
              <a:t>Geç</a:t>
            </a:r>
            <a:r>
              <a:rPr lang="en-GB" dirty="0"/>
              <a:t> </a:t>
            </a:r>
            <a:r>
              <a:rPr lang="en-GB" dirty="0" err="1"/>
              <a:t>Latince</a:t>
            </a:r>
            <a:r>
              <a:rPr lang="en-GB" dirty="0"/>
              <a:t> </a:t>
            </a:r>
            <a:r>
              <a:rPr lang="en-GB" dirty="0" err="1"/>
              <a:t>sözcük</a:t>
            </a:r>
            <a:r>
              <a:rPr lang="en-GB" dirty="0"/>
              <a:t> </a:t>
            </a:r>
            <a:r>
              <a:rPr lang="en-GB" b="1" dirty="0" err="1"/>
              <a:t>Latince</a:t>
            </a:r>
            <a:r>
              <a:rPr lang="en-GB" dirty="0"/>
              <a:t> </a:t>
            </a:r>
            <a:r>
              <a:rPr lang="en-GB" i="1" dirty="0"/>
              <a:t>stare, stat-</a:t>
            </a:r>
            <a:r>
              <a:rPr lang="en-GB" dirty="0"/>
              <a:t> </a:t>
            </a:r>
            <a:r>
              <a:rPr lang="tr-TR" dirty="0"/>
              <a:t> «</a:t>
            </a:r>
            <a:r>
              <a:rPr lang="en-GB" dirty="0" err="1"/>
              <a:t>durmak</a:t>
            </a:r>
            <a:r>
              <a:rPr lang="tr-TR" dirty="0"/>
              <a:t>»</a:t>
            </a:r>
            <a:r>
              <a:rPr lang="en-GB" dirty="0"/>
              <a:t> </a:t>
            </a:r>
            <a:r>
              <a:rPr lang="en-GB" dirty="0" err="1"/>
              <a:t>fiilinden</a:t>
            </a:r>
            <a:r>
              <a:rPr lang="en-GB" dirty="0"/>
              <a:t> </a:t>
            </a:r>
            <a:r>
              <a:rPr lang="en-GB" dirty="0" err="1"/>
              <a:t>türetilmiştir</a:t>
            </a:r>
            <a:r>
              <a:rPr lang="en-GB" dirty="0"/>
              <a:t>.</a:t>
            </a:r>
          </a:p>
        </p:txBody>
      </p:sp>
    </p:spTree>
    <p:extLst>
      <p:ext uri="{BB962C8B-B14F-4D97-AF65-F5344CB8AC3E}">
        <p14:creationId xmlns:p14="http://schemas.microsoft.com/office/powerpoint/2010/main" val="153563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CD37F-4472-21FE-5DF7-1AA52B38B408}"/>
              </a:ext>
            </a:extLst>
          </p:cNvPr>
          <p:cNvSpPr>
            <a:spLocks noGrp="1"/>
          </p:cNvSpPr>
          <p:nvPr>
            <p:ph type="title"/>
          </p:nvPr>
        </p:nvSpPr>
        <p:spPr/>
        <p:txBody>
          <a:bodyPr/>
          <a:lstStyle/>
          <a:p>
            <a:pPr algn="ctr"/>
            <a:r>
              <a:rPr lang="tr-TR" dirty="0"/>
              <a:t>Stajyer (</a:t>
            </a:r>
            <a:r>
              <a:rPr lang="tr-TR" dirty="0" err="1"/>
              <a:t>Inturn</a:t>
            </a:r>
            <a:r>
              <a:rPr lang="tr-TR" dirty="0"/>
              <a:t>)</a:t>
            </a:r>
            <a:endParaRPr lang="en-GB" dirty="0"/>
          </a:p>
        </p:txBody>
      </p:sp>
      <p:sp>
        <p:nvSpPr>
          <p:cNvPr id="3" name="Content Placeholder 2">
            <a:extLst>
              <a:ext uri="{FF2B5EF4-FFF2-40B4-BE49-F238E27FC236}">
                <a16:creationId xmlns:a16="http://schemas.microsoft.com/office/drawing/2014/main" id="{7B0D5691-C5A5-126C-9269-BB014D3EE66B}"/>
              </a:ext>
            </a:extLst>
          </p:cNvPr>
          <p:cNvSpPr>
            <a:spLocks noGrp="1"/>
          </p:cNvSpPr>
          <p:nvPr>
            <p:ph idx="1"/>
          </p:nvPr>
        </p:nvSpPr>
        <p:spPr>
          <a:xfrm>
            <a:off x="838200" y="1690688"/>
            <a:ext cx="10515600" cy="4351338"/>
          </a:xfrm>
        </p:spPr>
        <p:txBody>
          <a:bodyPr/>
          <a:lstStyle/>
          <a:p>
            <a:r>
              <a:rPr lang="en-GB" dirty="0"/>
              <a:t>«</a:t>
            </a:r>
            <a:r>
              <a:rPr lang="tr-TR" dirty="0"/>
              <a:t>B</a:t>
            </a:r>
            <a:r>
              <a:rPr lang="en-GB" dirty="0" err="1"/>
              <a:t>elirli</a:t>
            </a:r>
            <a:r>
              <a:rPr lang="en-GB" dirty="0"/>
              <a:t> </a:t>
            </a:r>
            <a:r>
              <a:rPr lang="en-GB" dirty="0" err="1"/>
              <a:t>sınırlar</a:t>
            </a:r>
            <a:r>
              <a:rPr lang="en-GB" dirty="0"/>
              <a:t> </a:t>
            </a:r>
            <a:r>
              <a:rPr lang="en-GB" dirty="0" err="1"/>
              <a:t>içinde</a:t>
            </a:r>
            <a:r>
              <a:rPr lang="en-GB" dirty="0"/>
              <a:t> </a:t>
            </a:r>
            <a:r>
              <a:rPr lang="en-GB" dirty="0" err="1"/>
              <a:t>tutmak</a:t>
            </a:r>
            <a:r>
              <a:rPr lang="tr-TR" dirty="0"/>
              <a:t>»</a:t>
            </a:r>
          </a:p>
          <a:p>
            <a:endParaRPr lang="tr-TR" dirty="0"/>
          </a:p>
          <a:p>
            <a:r>
              <a:rPr lang="en-GB" dirty="0" err="1"/>
              <a:t>Fransızca</a:t>
            </a:r>
            <a:r>
              <a:rPr lang="en-GB" dirty="0"/>
              <a:t> </a:t>
            </a:r>
            <a:r>
              <a:rPr lang="en-GB" dirty="0" err="1"/>
              <a:t>interner</a:t>
            </a:r>
            <a:r>
              <a:rPr lang="en-GB" dirty="0"/>
              <a:t> </a:t>
            </a:r>
            <a:r>
              <a:rPr lang="tr-TR" dirty="0"/>
              <a:t>«</a:t>
            </a:r>
            <a:r>
              <a:rPr lang="en-GB" dirty="0" err="1"/>
              <a:t>içeriye</a:t>
            </a:r>
            <a:r>
              <a:rPr lang="en-GB" dirty="0"/>
              <a:t> </a:t>
            </a:r>
            <a:r>
              <a:rPr lang="en-GB" dirty="0" err="1"/>
              <a:t>göndermek</a:t>
            </a:r>
            <a:r>
              <a:rPr lang="en-GB" dirty="0"/>
              <a:t>, </a:t>
            </a:r>
            <a:r>
              <a:rPr lang="en-GB" dirty="0" err="1"/>
              <a:t>hapsetmek</a:t>
            </a:r>
            <a:r>
              <a:rPr lang="tr-TR" dirty="0"/>
              <a:t>»</a:t>
            </a:r>
            <a:r>
              <a:rPr lang="en-GB" dirty="0"/>
              <a:t> </a:t>
            </a:r>
          </a:p>
          <a:p>
            <a:endParaRPr lang="tr-TR" dirty="0"/>
          </a:p>
          <a:p>
            <a:r>
              <a:rPr lang="tr-TR" dirty="0"/>
              <a:t>I</a:t>
            </a:r>
            <a:r>
              <a:rPr lang="en-GB" dirty="0" err="1"/>
              <a:t>nterne</a:t>
            </a:r>
            <a:r>
              <a:rPr lang="en-GB" dirty="0"/>
              <a:t> </a:t>
            </a:r>
            <a:r>
              <a:rPr lang="tr-TR" dirty="0"/>
              <a:t>«</a:t>
            </a:r>
            <a:r>
              <a:rPr lang="en-GB" dirty="0" err="1"/>
              <a:t>iç</a:t>
            </a:r>
            <a:r>
              <a:rPr lang="en-GB" dirty="0"/>
              <a:t>, </a:t>
            </a:r>
            <a:r>
              <a:rPr lang="en-GB" dirty="0" err="1"/>
              <a:t>dahili</a:t>
            </a:r>
            <a:r>
              <a:rPr lang="tr-TR" dirty="0"/>
              <a:t>»</a:t>
            </a:r>
            <a:r>
              <a:rPr lang="en-GB" dirty="0"/>
              <a:t> (14. </a:t>
            </a:r>
            <a:r>
              <a:rPr lang="en-GB" dirty="0" err="1"/>
              <a:t>yüzyıl</a:t>
            </a:r>
            <a:r>
              <a:rPr lang="en-GB" dirty="0"/>
              <a:t>) </a:t>
            </a:r>
          </a:p>
          <a:p>
            <a:endParaRPr lang="tr-TR" dirty="0"/>
          </a:p>
          <a:p>
            <a:r>
              <a:rPr lang="en-GB" dirty="0" err="1"/>
              <a:t>Latince</a:t>
            </a:r>
            <a:r>
              <a:rPr lang="en-GB" dirty="0"/>
              <a:t> internus "</a:t>
            </a:r>
            <a:r>
              <a:rPr lang="en-GB" dirty="0" err="1"/>
              <a:t>içinde</a:t>
            </a:r>
            <a:r>
              <a:rPr lang="en-GB" dirty="0"/>
              <a:t>, </a:t>
            </a:r>
            <a:r>
              <a:rPr lang="en-GB" dirty="0" err="1"/>
              <a:t>dahili</a:t>
            </a:r>
            <a:r>
              <a:rPr lang="en-GB" dirty="0"/>
              <a:t>"</a:t>
            </a:r>
          </a:p>
        </p:txBody>
      </p:sp>
    </p:spTree>
    <p:extLst>
      <p:ext uri="{BB962C8B-B14F-4D97-AF65-F5344CB8AC3E}">
        <p14:creationId xmlns:p14="http://schemas.microsoft.com/office/powerpoint/2010/main" val="2337244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93799" y="2039620"/>
            <a:ext cx="9804400" cy="3942105"/>
          </a:xfrm>
          <a:prstGeom prst="rect">
            <a:avLst/>
          </a:prstGeom>
        </p:spPr>
        <p:txBody>
          <a:bodyPr vert="horz" wrap="square" lIns="0" tIns="12700" rIns="0" bIns="0" rtlCol="0">
            <a:spAutoFit/>
          </a:bodyPr>
          <a:lstStyle/>
          <a:p>
            <a:pPr marL="355600" marR="364490" indent="-342900">
              <a:spcBef>
                <a:spcPts val="100"/>
              </a:spcBef>
              <a:buFont typeface="Microsoft Sans Serif"/>
              <a:buChar char="•"/>
              <a:tabLst>
                <a:tab pos="355600" algn="l"/>
              </a:tabLst>
            </a:pPr>
            <a:r>
              <a:rPr sz="2800" dirty="0"/>
              <a:t>Psikoloji Lisans </a:t>
            </a:r>
            <a:r>
              <a:rPr sz="2800" dirty="0" err="1"/>
              <a:t>programı</a:t>
            </a:r>
            <a:r>
              <a:rPr sz="2800" dirty="0"/>
              <a:t> </a:t>
            </a:r>
            <a:r>
              <a:rPr sz="2800" dirty="0" err="1"/>
              <a:t>müfredatı</a:t>
            </a:r>
            <a:r>
              <a:rPr sz="2800" dirty="0"/>
              <a:t> 4. sınıf 1. </a:t>
            </a:r>
            <a:r>
              <a:rPr sz="2800" dirty="0" err="1"/>
              <a:t>dönem</a:t>
            </a:r>
            <a:r>
              <a:rPr lang="tr-TR" sz="2800" dirty="0"/>
              <a:t>:</a:t>
            </a:r>
          </a:p>
          <a:p>
            <a:pPr marL="469900" marR="364490" lvl="1">
              <a:spcBef>
                <a:spcPts val="100"/>
              </a:spcBef>
              <a:tabLst>
                <a:tab pos="355600" algn="l"/>
              </a:tabLst>
            </a:pPr>
            <a:r>
              <a:rPr lang="tr-TR" sz="2800" dirty="0"/>
              <a:t>	- </a:t>
            </a:r>
            <a:r>
              <a:rPr sz="2800" dirty="0"/>
              <a:t>PSY 407 kodlu «Summer Practice» </a:t>
            </a:r>
            <a:r>
              <a:rPr lang="tr-TR" sz="2800" dirty="0"/>
              <a:t>s</a:t>
            </a:r>
            <a:r>
              <a:rPr sz="2800" dirty="0"/>
              <a:t>taj </a:t>
            </a:r>
            <a:r>
              <a:rPr sz="2800" dirty="0" err="1"/>
              <a:t>dersi</a:t>
            </a:r>
            <a:r>
              <a:rPr sz="2800" dirty="0"/>
              <a:t> </a:t>
            </a:r>
            <a:endParaRPr lang="tr-TR" sz="2800" dirty="0"/>
          </a:p>
          <a:p>
            <a:pPr marL="812800" marR="364490" lvl="1" indent="-342900">
              <a:spcBef>
                <a:spcPts val="100"/>
              </a:spcBef>
              <a:buFont typeface="Microsoft Sans Serif"/>
              <a:buChar char="•"/>
              <a:tabLst>
                <a:tab pos="355600" algn="l"/>
              </a:tabLst>
            </a:pPr>
            <a:endParaRPr lang="tr-TR" sz="2800" dirty="0"/>
          </a:p>
          <a:p>
            <a:pPr marL="355600" marR="364490" lvl="1" indent="-342900">
              <a:spcBef>
                <a:spcPts val="100"/>
              </a:spcBef>
              <a:buFont typeface="Microsoft Sans Serif"/>
              <a:buChar char="•"/>
              <a:tabLst>
                <a:tab pos="355600" algn="l"/>
              </a:tabLst>
            </a:pPr>
            <a:r>
              <a:rPr sz="2800" dirty="0"/>
              <a:t>Bu </a:t>
            </a:r>
            <a:r>
              <a:rPr sz="2800" dirty="0" err="1"/>
              <a:t>staj</a:t>
            </a:r>
            <a:r>
              <a:rPr sz="2800" dirty="0"/>
              <a:t> </a:t>
            </a:r>
            <a:r>
              <a:rPr sz="2800" dirty="0" err="1"/>
              <a:t>sigorta</a:t>
            </a:r>
            <a:r>
              <a:rPr lang="tr-TR" sz="2800" dirty="0"/>
              <a:t> kapsamında</a:t>
            </a:r>
            <a:r>
              <a:rPr sz="2800" dirty="0"/>
              <a:t> </a:t>
            </a:r>
            <a:r>
              <a:rPr sz="2800" dirty="0" err="1"/>
              <a:t>yapılmaktadı</a:t>
            </a:r>
            <a:r>
              <a:rPr lang="tr-TR" sz="2800" dirty="0"/>
              <a:t>r.</a:t>
            </a:r>
          </a:p>
          <a:p>
            <a:pPr marL="355600" marR="364490" lvl="1" indent="-342900">
              <a:spcBef>
                <a:spcPts val="100"/>
              </a:spcBef>
              <a:buFont typeface="Microsoft Sans Serif"/>
              <a:buChar char="•"/>
              <a:tabLst>
                <a:tab pos="355600" algn="l"/>
              </a:tabLst>
            </a:pPr>
            <a:endParaRPr sz="2800" dirty="0"/>
          </a:p>
          <a:p>
            <a:pPr marL="355600" marR="14604" indent="-342900">
              <a:buFont typeface="Microsoft Sans Serif"/>
              <a:buChar char="•"/>
              <a:tabLst>
                <a:tab pos="355600" algn="l"/>
              </a:tabLst>
            </a:pPr>
            <a:r>
              <a:rPr sz="2800" dirty="0"/>
              <a:t>Bu dersin eklenebilmesi için, dersin alınacağı Sonbahar dönemi öncesindeki yaz aylarında bölümün onaylamış olduğu kurum/kuruluşlarda öğrencinin zorunlu stajını gerçekleştirmesi </a:t>
            </a:r>
            <a:r>
              <a:rPr sz="2800" dirty="0" err="1"/>
              <a:t>gereklidir</a:t>
            </a:r>
            <a:r>
              <a:rPr sz="2800" dirty="0"/>
              <a:t>.</a:t>
            </a:r>
          </a:p>
        </p:txBody>
      </p:sp>
      <p:sp>
        <p:nvSpPr>
          <p:cNvPr id="3" name="object 3"/>
          <p:cNvSpPr txBox="1">
            <a:spLocks noGrp="1"/>
          </p:cNvSpPr>
          <p:nvPr>
            <p:ph type="title"/>
          </p:nvPr>
        </p:nvSpPr>
        <p:spPr>
          <a:xfrm>
            <a:off x="1975484" y="876275"/>
            <a:ext cx="8241031" cy="626133"/>
          </a:xfrm>
          <a:prstGeom prst="rect">
            <a:avLst/>
          </a:prstGeom>
        </p:spPr>
        <p:txBody>
          <a:bodyPr vert="horz" wrap="square" lIns="0" tIns="12700" rIns="0" bIns="0" rtlCol="0" anchor="ctr">
            <a:spAutoFit/>
          </a:bodyPr>
          <a:lstStyle/>
          <a:p>
            <a:pPr marL="12700" algn="ctr"/>
            <a:r>
              <a:rPr lang="en-US" dirty="0" err="1"/>
              <a:t>Sunumun</a:t>
            </a:r>
            <a:r>
              <a:rPr lang="en-US" dirty="0"/>
              <a:t>  </a:t>
            </a:r>
            <a:r>
              <a:rPr lang="en-US" dirty="0" err="1"/>
              <a:t>Amacı</a:t>
            </a:r>
            <a:r>
              <a:rPr lang="en-US" dirty="0"/>
              <a:t> </a:t>
            </a:r>
            <a:r>
              <a:rPr lang="en-US" dirty="0" err="1"/>
              <a:t>ve</a:t>
            </a:r>
            <a:r>
              <a:rPr lang="en-US" dirty="0"/>
              <a:t> </a:t>
            </a:r>
            <a:r>
              <a:rPr lang="en-US" dirty="0" err="1"/>
              <a:t>Kapsamı</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7">
            <a:extLst>
              <a:ext uri="{FF2B5EF4-FFF2-40B4-BE49-F238E27FC236}">
                <a16:creationId xmlns:a16="http://schemas.microsoft.com/office/drawing/2014/main" id="{12C1A9E2-04E1-0B8C-81DA-3CC5C17CE1FC}"/>
              </a:ext>
            </a:extLst>
          </p:cNvPr>
          <p:cNvSpPr>
            <a:spLocks noGrp="1" noChangeArrowheads="1"/>
          </p:cNvSpPr>
          <p:nvPr>
            <p:ph type="title"/>
          </p:nvPr>
        </p:nvSpPr>
        <p:spPr>
          <a:xfrm>
            <a:off x="1981200" y="304800"/>
            <a:ext cx="8229600" cy="731838"/>
          </a:xfrm>
        </p:spPr>
        <p:txBody>
          <a:bodyPr>
            <a:noAutofit/>
          </a:bodyPr>
          <a:lstStyle/>
          <a:p>
            <a:pPr eaLnBrk="1" hangingPunct="1"/>
            <a:br>
              <a:rPr lang="tr-TR" altLang="tr-TR" dirty="0"/>
            </a:br>
            <a:br>
              <a:rPr lang="tr-TR" altLang="tr-TR" dirty="0">
                <a:cs typeface="Times New Roman" panose="02020603050405020304" pitchFamily="18" charset="0"/>
              </a:rPr>
            </a:br>
            <a:endParaRPr lang="tr-TR" altLang="tr-TR" dirty="0">
              <a:cs typeface="Times New Roman" panose="02020603050405020304" pitchFamily="18" charset="0"/>
            </a:endParaRPr>
          </a:p>
        </p:txBody>
      </p:sp>
      <p:sp>
        <p:nvSpPr>
          <p:cNvPr id="3080" name="Rectangle 8">
            <a:extLst>
              <a:ext uri="{FF2B5EF4-FFF2-40B4-BE49-F238E27FC236}">
                <a16:creationId xmlns:a16="http://schemas.microsoft.com/office/drawing/2014/main" id="{7764C523-F3E1-4DFF-9D32-7AB854F30B29}"/>
              </a:ext>
            </a:extLst>
          </p:cNvPr>
          <p:cNvSpPr>
            <a:spLocks noGrp="1" noChangeArrowheads="1"/>
          </p:cNvSpPr>
          <p:nvPr>
            <p:ph type="body" idx="1"/>
          </p:nvPr>
        </p:nvSpPr>
        <p:spPr>
          <a:xfrm>
            <a:off x="934388" y="1362868"/>
            <a:ext cx="10316874" cy="4500563"/>
          </a:xfrm>
        </p:spPr>
        <p:txBody>
          <a:bodyPr>
            <a:noAutofit/>
          </a:bodyPr>
          <a:lstStyle/>
          <a:p>
            <a:pPr>
              <a:defRPr/>
            </a:pPr>
            <a:r>
              <a:rPr lang="en-US" altLang="tr-TR" dirty="0"/>
              <a:t>3308 </a:t>
            </a:r>
            <a:r>
              <a:rPr lang="en-US" altLang="tr-TR" dirty="0" err="1"/>
              <a:t>numaralı</a:t>
            </a:r>
            <a:r>
              <a:rPr lang="en-US" altLang="tr-TR" dirty="0"/>
              <a:t> </a:t>
            </a:r>
            <a:r>
              <a:rPr lang="en-US" altLang="tr-TR" dirty="0" err="1"/>
              <a:t>Mesleki</a:t>
            </a:r>
            <a:r>
              <a:rPr lang="en-US" altLang="tr-TR" dirty="0"/>
              <a:t> </a:t>
            </a:r>
            <a:r>
              <a:rPr lang="en-US" altLang="tr-TR" dirty="0" err="1"/>
              <a:t>Eğitim</a:t>
            </a:r>
            <a:r>
              <a:rPr lang="en-US" altLang="tr-TR" dirty="0"/>
              <a:t> </a:t>
            </a:r>
            <a:r>
              <a:rPr lang="en-US" altLang="tr-TR" dirty="0" err="1"/>
              <a:t>Kanunu</a:t>
            </a:r>
            <a:r>
              <a:rPr lang="en-US" altLang="tr-TR" dirty="0"/>
              <a:t>: </a:t>
            </a:r>
          </a:p>
          <a:p>
            <a:pPr marL="0" indent="0">
              <a:buNone/>
              <a:defRPr/>
            </a:pPr>
            <a:r>
              <a:rPr lang="en-US" altLang="tr-TR" dirty="0">
                <a:hlinkClick r:id="rId3"/>
              </a:rPr>
              <a:t>https://www.mevzuat.gov.tr/MevzuatMetin/1.5.3308.pdf</a:t>
            </a:r>
            <a:endParaRPr lang="en-US" altLang="tr-TR" dirty="0"/>
          </a:p>
          <a:p>
            <a:pPr marL="0" indent="0">
              <a:buNone/>
              <a:defRPr/>
            </a:pPr>
            <a:endParaRPr lang="en-US" altLang="tr-TR" dirty="0"/>
          </a:p>
          <a:p>
            <a:pPr>
              <a:defRPr/>
            </a:pPr>
            <a:r>
              <a:rPr lang="en-US" altLang="tr-TR" dirty="0"/>
              <a:t>YÖK </a:t>
            </a:r>
            <a:r>
              <a:rPr lang="en-US" altLang="tr-TR" dirty="0" err="1"/>
              <a:t>Yükseköğretimde</a:t>
            </a:r>
            <a:r>
              <a:rPr lang="en-US" altLang="tr-TR" dirty="0"/>
              <a:t> </a:t>
            </a:r>
            <a:r>
              <a:rPr lang="en-US" altLang="tr-TR" dirty="0" err="1"/>
              <a:t>Uygulamalı</a:t>
            </a:r>
            <a:r>
              <a:rPr lang="en-US" altLang="tr-TR" dirty="0"/>
              <a:t> </a:t>
            </a:r>
            <a:r>
              <a:rPr lang="en-US" altLang="tr-TR" dirty="0" err="1"/>
              <a:t>Eğitimler</a:t>
            </a:r>
            <a:r>
              <a:rPr lang="en-US" altLang="tr-TR" dirty="0"/>
              <a:t> </a:t>
            </a:r>
            <a:r>
              <a:rPr lang="en-US" altLang="tr-TR" dirty="0" err="1"/>
              <a:t>Çerçeve</a:t>
            </a:r>
            <a:r>
              <a:rPr lang="en-US" altLang="tr-TR" dirty="0"/>
              <a:t> </a:t>
            </a:r>
            <a:r>
              <a:rPr lang="en-US" altLang="tr-TR" dirty="0" err="1"/>
              <a:t>Yönetmeliği</a:t>
            </a:r>
            <a:r>
              <a:rPr lang="en-US" altLang="tr-TR" dirty="0"/>
              <a:t> (2021):</a:t>
            </a:r>
          </a:p>
          <a:p>
            <a:pPr marL="0" indent="0">
              <a:buNone/>
              <a:defRPr/>
            </a:pPr>
            <a:r>
              <a:rPr lang="en-US" altLang="tr-TR" dirty="0">
                <a:hlinkClick r:id="rId4"/>
              </a:rPr>
              <a:t>https://www.resmigazete.gov.tr/eskiler/2021/06/20210617-2.htm</a:t>
            </a:r>
            <a:r>
              <a:rPr lang="en-US" altLang="tr-TR" dirty="0"/>
              <a:t> </a:t>
            </a:r>
          </a:p>
          <a:p>
            <a:pPr marL="0" indent="0">
              <a:buNone/>
              <a:defRPr/>
            </a:pPr>
            <a:endParaRPr lang="en-US" altLang="tr-TR" dirty="0"/>
          </a:p>
        </p:txBody>
      </p:sp>
      <p:sp>
        <p:nvSpPr>
          <p:cNvPr id="7174" name="Rectangle 5">
            <a:extLst>
              <a:ext uri="{FF2B5EF4-FFF2-40B4-BE49-F238E27FC236}">
                <a16:creationId xmlns:a16="http://schemas.microsoft.com/office/drawing/2014/main" id="{C15BC09B-113B-3420-E04D-D380AC3DA606}"/>
              </a:ext>
            </a:extLst>
          </p:cNvPr>
          <p:cNvSpPr>
            <a:spLocks noChangeArrowheads="1"/>
          </p:cNvSpPr>
          <p:nvPr/>
        </p:nvSpPr>
        <p:spPr bwMode="auto">
          <a:xfrm>
            <a:off x="590867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Tree>
  </p:cSld>
  <p:clrMapOvr>
    <a:masterClrMapping/>
  </p:clrMapOvr>
  <p:transition spd="med">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8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7">
            <a:extLst>
              <a:ext uri="{FF2B5EF4-FFF2-40B4-BE49-F238E27FC236}">
                <a16:creationId xmlns:a16="http://schemas.microsoft.com/office/drawing/2014/main" id="{C6D759D5-B7AE-AA35-1F62-93DC3C178172}"/>
              </a:ext>
            </a:extLst>
          </p:cNvPr>
          <p:cNvSpPr>
            <a:spLocks noGrp="1" noChangeArrowheads="1"/>
          </p:cNvSpPr>
          <p:nvPr>
            <p:ph type="title"/>
          </p:nvPr>
        </p:nvSpPr>
        <p:spPr>
          <a:xfrm>
            <a:off x="1978025" y="423553"/>
            <a:ext cx="8229600" cy="731838"/>
          </a:xfrm>
        </p:spPr>
        <p:txBody>
          <a:bodyPr>
            <a:noAutofit/>
          </a:bodyPr>
          <a:lstStyle/>
          <a:p>
            <a:pPr algn="ctr" eaLnBrk="1" hangingPunct="1"/>
            <a:br>
              <a:rPr lang="tr-TR" altLang="tr-TR" dirty="0"/>
            </a:br>
            <a:r>
              <a:rPr lang="tr-TR" altLang="tr-TR" dirty="0"/>
              <a:t>Stajın Amacı ve Kapsamı</a:t>
            </a:r>
            <a:br>
              <a:rPr lang="tr-TR" altLang="tr-TR" dirty="0">
                <a:cs typeface="Times New Roman" panose="02020603050405020304" pitchFamily="18" charset="0"/>
              </a:rPr>
            </a:br>
            <a:endParaRPr lang="tr-TR" altLang="tr-TR" dirty="0">
              <a:cs typeface="Times New Roman" panose="02020603050405020304" pitchFamily="18" charset="0"/>
            </a:endParaRPr>
          </a:p>
        </p:txBody>
      </p:sp>
      <p:sp>
        <p:nvSpPr>
          <p:cNvPr id="3080" name="Rectangle 8">
            <a:extLst>
              <a:ext uri="{FF2B5EF4-FFF2-40B4-BE49-F238E27FC236}">
                <a16:creationId xmlns:a16="http://schemas.microsoft.com/office/drawing/2014/main" id="{C7A0DEE5-86CA-7FE4-7948-D73F23D0CFFE}"/>
              </a:ext>
            </a:extLst>
          </p:cNvPr>
          <p:cNvSpPr>
            <a:spLocks noGrp="1" noChangeArrowheads="1"/>
          </p:cNvSpPr>
          <p:nvPr>
            <p:ph type="body" idx="1"/>
          </p:nvPr>
        </p:nvSpPr>
        <p:spPr>
          <a:xfrm>
            <a:off x="630176" y="1228354"/>
            <a:ext cx="10925298" cy="4401291"/>
          </a:xfrm>
        </p:spPr>
        <p:txBody>
          <a:bodyPr>
            <a:noAutofit/>
          </a:bodyPr>
          <a:lstStyle/>
          <a:p>
            <a:r>
              <a:rPr lang="tr-TR" altLang="tr-TR" sz="2400" dirty="0"/>
              <a:t>P</a:t>
            </a:r>
            <a:r>
              <a:rPr lang="tr-TR" altLang="tr-TR" sz="2400" dirty="0">
                <a:cs typeface="Times New Roman" panose="02020603050405020304" pitchFamily="18" charset="0"/>
              </a:rPr>
              <a:t>sikolojinin farklı uygulama ve ara</a:t>
            </a:r>
            <a:r>
              <a:rPr lang="tr-TR" altLang="tr-TR" sz="2400" dirty="0"/>
              <a:t>ş</a:t>
            </a:r>
            <a:r>
              <a:rPr lang="tr-TR" altLang="tr-TR" sz="2400" dirty="0">
                <a:cs typeface="Times New Roman" panose="02020603050405020304" pitchFamily="18" charset="0"/>
              </a:rPr>
              <a:t>t</a:t>
            </a:r>
            <a:r>
              <a:rPr lang="tr-TR" altLang="tr-TR" sz="2400" dirty="0"/>
              <a:t>ı</a:t>
            </a:r>
            <a:r>
              <a:rPr lang="tr-TR" altLang="tr-TR" sz="2400" dirty="0">
                <a:cs typeface="Times New Roman" panose="02020603050405020304" pitchFamily="18" charset="0"/>
              </a:rPr>
              <a:t>rma alanlar</a:t>
            </a:r>
            <a:r>
              <a:rPr lang="tr-TR" altLang="tr-TR" sz="2400" dirty="0"/>
              <a:t>ı</a:t>
            </a:r>
            <a:r>
              <a:rPr lang="tr-TR" altLang="tr-TR" sz="2400" dirty="0">
                <a:cs typeface="Times New Roman" panose="02020603050405020304" pitchFamily="18" charset="0"/>
              </a:rPr>
              <a:t> konusunda  bilinçlenme</a:t>
            </a:r>
            <a:r>
              <a:rPr lang="tr-TR" altLang="tr-TR" sz="2400" dirty="0"/>
              <a:t>k</a:t>
            </a:r>
            <a:r>
              <a:rPr lang="tr-TR" altLang="tr-TR" sz="2400" dirty="0">
                <a:cs typeface="Times New Roman" panose="02020603050405020304" pitchFamily="18" charset="0"/>
              </a:rPr>
              <a:t> ve fark</a:t>
            </a:r>
            <a:r>
              <a:rPr lang="tr-TR" altLang="tr-TR" sz="2400" dirty="0"/>
              <a:t>ı</a:t>
            </a:r>
            <a:r>
              <a:rPr lang="tr-TR" altLang="tr-TR" sz="2400" dirty="0">
                <a:cs typeface="Times New Roman" panose="02020603050405020304" pitchFamily="18" charset="0"/>
              </a:rPr>
              <a:t>ndal</a:t>
            </a:r>
            <a:r>
              <a:rPr lang="tr-TR" altLang="tr-TR" sz="2400" dirty="0"/>
              <a:t>ı</a:t>
            </a:r>
            <a:r>
              <a:rPr lang="tr-TR" altLang="tr-TR" sz="2400" dirty="0">
                <a:cs typeface="Times New Roman" panose="02020603050405020304" pitchFamily="18" charset="0"/>
              </a:rPr>
              <a:t>k </a:t>
            </a:r>
            <a:r>
              <a:rPr lang="tr-TR" altLang="tr-TR" sz="2400" dirty="0"/>
              <a:t>kazanmak</a:t>
            </a:r>
          </a:p>
          <a:p>
            <a:pPr>
              <a:lnSpc>
                <a:spcPct val="40000"/>
              </a:lnSpc>
            </a:pPr>
            <a:endParaRPr lang="tr-TR" altLang="tr-TR" sz="2400" dirty="0"/>
          </a:p>
          <a:p>
            <a:r>
              <a:rPr lang="tr-TR" altLang="tr-TR" sz="2400" dirty="0"/>
              <a:t>Değişik</a:t>
            </a:r>
            <a:r>
              <a:rPr lang="tr-TR" altLang="tr-TR" sz="2400" dirty="0">
                <a:cs typeface="Times New Roman" panose="02020603050405020304" pitchFamily="18" charset="0"/>
              </a:rPr>
              <a:t> uygulama ve ara</a:t>
            </a:r>
            <a:r>
              <a:rPr lang="tr-TR" altLang="tr-TR" sz="2400" dirty="0"/>
              <a:t>ş</a:t>
            </a:r>
            <a:r>
              <a:rPr lang="tr-TR" altLang="tr-TR" sz="2400" dirty="0">
                <a:cs typeface="Times New Roman" panose="02020603050405020304" pitchFamily="18" charset="0"/>
              </a:rPr>
              <a:t>t</a:t>
            </a:r>
            <a:r>
              <a:rPr lang="tr-TR" altLang="tr-TR" sz="2400" dirty="0"/>
              <a:t>ı</a:t>
            </a:r>
            <a:r>
              <a:rPr lang="tr-TR" altLang="tr-TR" sz="2400" dirty="0">
                <a:cs typeface="Times New Roman" panose="02020603050405020304" pitchFamily="18" charset="0"/>
              </a:rPr>
              <a:t>rma alanları konusunda gözlem yapma f</a:t>
            </a:r>
            <a:r>
              <a:rPr lang="tr-TR" altLang="tr-TR" sz="2400" dirty="0"/>
              <a:t>ı</a:t>
            </a:r>
            <a:r>
              <a:rPr lang="tr-TR" altLang="tr-TR" sz="2400" dirty="0">
                <a:cs typeface="Times New Roman" panose="02020603050405020304" pitchFamily="18" charset="0"/>
              </a:rPr>
              <a:t>rsat</a:t>
            </a:r>
            <a:r>
              <a:rPr lang="tr-TR" altLang="tr-TR" sz="2400" dirty="0"/>
              <a:t>ı</a:t>
            </a:r>
            <a:r>
              <a:rPr lang="tr-TR" altLang="tr-TR" sz="2400" dirty="0">
                <a:cs typeface="Times New Roman" panose="02020603050405020304" pitchFamily="18" charset="0"/>
              </a:rPr>
              <a:t> bulmak ve deneyim kazanmak </a:t>
            </a:r>
            <a:endParaRPr lang="tr-TR" altLang="tr-TR" sz="2400" dirty="0"/>
          </a:p>
          <a:p>
            <a:pPr>
              <a:lnSpc>
                <a:spcPct val="60000"/>
              </a:lnSpc>
            </a:pPr>
            <a:endParaRPr lang="tr-TR" altLang="tr-TR" sz="2400" dirty="0"/>
          </a:p>
          <a:p>
            <a:r>
              <a:rPr lang="tr-TR" altLang="tr-TR" sz="2400" dirty="0"/>
              <a:t>K</a:t>
            </a:r>
            <a:r>
              <a:rPr lang="tr-TR" altLang="tr-TR" sz="2400" dirty="0">
                <a:cs typeface="Times New Roman" panose="02020603050405020304" pitchFamily="18" charset="0"/>
              </a:rPr>
              <a:t>uramsal bilgilerin kültüre özgü uygulamalarına ilişkin bakış açınızı zenginle</a:t>
            </a:r>
            <a:r>
              <a:rPr lang="tr-TR" altLang="tr-TR" sz="2400" dirty="0"/>
              <a:t>ş</a:t>
            </a:r>
            <a:r>
              <a:rPr lang="tr-TR" altLang="tr-TR" sz="2400" dirty="0">
                <a:cs typeface="Times New Roman" panose="02020603050405020304" pitchFamily="18" charset="0"/>
              </a:rPr>
              <a:t>tirmek</a:t>
            </a:r>
            <a:endParaRPr lang="tr-TR" altLang="tr-TR" sz="2400" dirty="0"/>
          </a:p>
          <a:p>
            <a:pPr>
              <a:lnSpc>
                <a:spcPct val="60000"/>
              </a:lnSpc>
            </a:pPr>
            <a:endParaRPr lang="tr-TR" altLang="tr-TR" sz="2400" dirty="0"/>
          </a:p>
          <a:p>
            <a:r>
              <a:rPr lang="tr-TR" altLang="tr-TR" sz="2400" dirty="0"/>
              <a:t>A</a:t>
            </a:r>
            <a:r>
              <a:rPr lang="tr-TR" altLang="tr-TR" sz="2400" dirty="0">
                <a:cs typeface="Times New Roman" panose="02020603050405020304" pitchFamily="18" charset="0"/>
              </a:rPr>
              <a:t>kademik ve uygulamalı alanlarda daha üst düzey çal</a:t>
            </a:r>
            <a:r>
              <a:rPr lang="tr-TR" altLang="tr-TR" sz="2400" dirty="0"/>
              <a:t>ış</a:t>
            </a:r>
            <a:r>
              <a:rPr lang="tr-TR" altLang="tr-TR" sz="2400" dirty="0">
                <a:cs typeface="Times New Roman" panose="02020603050405020304" pitchFamily="18" charset="0"/>
              </a:rPr>
              <a:t>ma yapmaya yönelik yetkinlik kazanmak</a:t>
            </a:r>
          </a:p>
          <a:p>
            <a:endParaRPr lang="tr-TR" altLang="tr-TR" sz="2400" dirty="0"/>
          </a:p>
          <a:p>
            <a:r>
              <a:rPr lang="tr-TR" altLang="tr-TR" sz="2400" dirty="0"/>
              <a:t>O</a:t>
            </a:r>
            <a:r>
              <a:rPr lang="tr-TR" altLang="tr-TR" sz="2400" dirty="0">
                <a:cs typeface="Times New Roman" panose="02020603050405020304" pitchFamily="18" charset="0"/>
              </a:rPr>
              <a:t>lumlu i</a:t>
            </a:r>
            <a:r>
              <a:rPr lang="tr-TR" altLang="tr-TR" sz="2400" dirty="0"/>
              <a:t>ş</a:t>
            </a:r>
            <a:r>
              <a:rPr lang="tr-TR" altLang="tr-TR" sz="2400" dirty="0">
                <a:cs typeface="Times New Roman" panose="02020603050405020304" pitchFamily="18" charset="0"/>
              </a:rPr>
              <a:t> al</a:t>
            </a:r>
            <a:r>
              <a:rPr lang="tr-TR" altLang="tr-TR" sz="2400" dirty="0"/>
              <a:t>ış</a:t>
            </a:r>
            <a:r>
              <a:rPr lang="tr-TR" altLang="tr-TR" sz="2400" dirty="0">
                <a:cs typeface="Times New Roman" panose="02020603050405020304" pitchFamily="18" charset="0"/>
              </a:rPr>
              <a:t>kanl</a:t>
            </a:r>
            <a:r>
              <a:rPr lang="tr-TR" altLang="tr-TR" sz="2400" dirty="0"/>
              <a:t>ı</a:t>
            </a:r>
            <a:r>
              <a:rPr lang="tr-TR" altLang="tr-TR" sz="2400" dirty="0">
                <a:cs typeface="Times New Roman" panose="02020603050405020304" pitchFamily="18" charset="0"/>
              </a:rPr>
              <a:t>kları ve çalı</a:t>
            </a:r>
            <a:r>
              <a:rPr lang="tr-TR" altLang="tr-TR" sz="2400" dirty="0"/>
              <a:t>ş</a:t>
            </a:r>
            <a:r>
              <a:rPr lang="tr-TR" altLang="tr-TR" sz="2400" dirty="0">
                <a:cs typeface="Times New Roman" panose="02020603050405020304" pitchFamily="18" charset="0"/>
              </a:rPr>
              <a:t>ma disiplininin geli</a:t>
            </a:r>
            <a:r>
              <a:rPr lang="tr-TR" altLang="tr-TR" sz="2400" dirty="0"/>
              <a:t>ş</a:t>
            </a:r>
            <a:r>
              <a:rPr lang="tr-TR" altLang="tr-TR" sz="2400" dirty="0">
                <a:cs typeface="Times New Roman" panose="02020603050405020304" pitchFamily="18" charset="0"/>
              </a:rPr>
              <a:t>mesi</a:t>
            </a:r>
            <a:endParaRPr lang="tr-TR" altLang="tr-TR" sz="2400" b="1" dirty="0">
              <a:cs typeface="Times New Roman" panose="02020603050405020304" pitchFamily="18" charset="0"/>
            </a:endParaRPr>
          </a:p>
        </p:txBody>
      </p:sp>
      <p:sp>
        <p:nvSpPr>
          <p:cNvPr id="9222" name="Rectangle 5">
            <a:extLst>
              <a:ext uri="{FF2B5EF4-FFF2-40B4-BE49-F238E27FC236}">
                <a16:creationId xmlns:a16="http://schemas.microsoft.com/office/drawing/2014/main" id="{B999CAC6-B5FE-C4CD-A5AD-98254FB0226F}"/>
              </a:ext>
            </a:extLst>
          </p:cNvPr>
          <p:cNvSpPr>
            <a:spLocks noChangeArrowheads="1"/>
          </p:cNvSpPr>
          <p:nvPr/>
        </p:nvSpPr>
        <p:spPr bwMode="auto">
          <a:xfrm>
            <a:off x="590867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Tree>
  </p:cSld>
  <p:clrMapOvr>
    <a:masterClrMapping/>
  </p:clrMapOvr>
  <p:transition spd="med">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80">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412853"/>
            <a:ext cx="10779759" cy="1235531"/>
          </a:xfrm>
          <a:prstGeom prst="rect">
            <a:avLst/>
          </a:prstGeom>
        </p:spPr>
        <p:txBody>
          <a:bodyPr vert="horz" wrap="square" lIns="0" tIns="12700" rIns="0" bIns="0" rtlCol="0" anchor="ctr">
            <a:spAutoFit/>
          </a:bodyPr>
          <a:lstStyle/>
          <a:p>
            <a:pPr marL="12700" algn="ctr"/>
            <a:r>
              <a:rPr lang="en-GB" dirty="0"/>
              <a:t>PSY407 «Summer Practice» </a:t>
            </a:r>
            <a:br>
              <a:rPr lang="tr-TR" dirty="0"/>
            </a:br>
            <a:r>
              <a:rPr lang="tr-TR" dirty="0"/>
              <a:t>S</a:t>
            </a:r>
            <a:r>
              <a:rPr lang="en-GB" dirty="0"/>
              <a:t>taj </a:t>
            </a:r>
            <a:r>
              <a:rPr lang="tr-TR" dirty="0"/>
              <a:t>D</a:t>
            </a:r>
            <a:r>
              <a:rPr lang="en-GB" dirty="0" err="1"/>
              <a:t>ersi</a:t>
            </a:r>
            <a:r>
              <a:rPr lang="tr-TR" dirty="0" err="1"/>
              <a:t>nin</a:t>
            </a:r>
            <a:r>
              <a:rPr lang="tr-TR" dirty="0"/>
              <a:t> Amacı ve Kapsamı</a:t>
            </a:r>
            <a:r>
              <a:rPr lang="en-GB" dirty="0"/>
              <a:t> </a:t>
            </a:r>
            <a:endParaRPr dirty="0"/>
          </a:p>
        </p:txBody>
      </p:sp>
      <p:sp>
        <p:nvSpPr>
          <p:cNvPr id="3" name="object 3"/>
          <p:cNvSpPr txBox="1">
            <a:spLocks noGrp="1"/>
          </p:cNvSpPr>
          <p:nvPr>
            <p:ph type="body" idx="1"/>
          </p:nvPr>
        </p:nvSpPr>
        <p:spPr>
          <a:xfrm>
            <a:off x="838200" y="2025597"/>
            <a:ext cx="10515600" cy="3323922"/>
          </a:xfrm>
          <a:prstGeom prst="rect">
            <a:avLst/>
          </a:prstGeom>
        </p:spPr>
        <p:txBody>
          <a:bodyPr vert="horz" wrap="square" lIns="0" tIns="58419" rIns="0" bIns="0" rtlCol="0">
            <a:spAutoFit/>
          </a:bodyPr>
          <a:lstStyle/>
          <a:p>
            <a:pPr marL="295275" marR="5080" indent="-283210">
              <a:lnSpc>
                <a:spcPct val="90600"/>
              </a:lnSpc>
              <a:spcBef>
                <a:spcPts val="459"/>
              </a:spcBef>
            </a:pPr>
            <a:r>
              <a:rPr dirty="0"/>
              <a:t>Bu dersin amacı, </a:t>
            </a:r>
            <a:r>
              <a:rPr dirty="0" err="1"/>
              <a:t>Ç</a:t>
            </a:r>
            <a:r>
              <a:rPr lang="tr-TR" dirty="0" err="1"/>
              <a:t>ankaya</a:t>
            </a:r>
            <a:r>
              <a:rPr lang="tr-TR" dirty="0"/>
              <a:t> Üniversitesi</a:t>
            </a:r>
            <a:r>
              <a:rPr dirty="0"/>
              <a:t> Psikoloji Bölümü öğrencilerinin ilgili kurumlarda, kuramsal eğitimlerinde öğrendikleri konuları bir danışmanın gözetimi altında gözlem ve uygulama yaparak </a:t>
            </a:r>
            <a:r>
              <a:rPr dirty="0" err="1"/>
              <a:t>pekiştirmeleridir</a:t>
            </a:r>
            <a:r>
              <a:rPr dirty="0"/>
              <a:t>.</a:t>
            </a:r>
            <a:endParaRPr lang="tr-TR" dirty="0"/>
          </a:p>
          <a:p>
            <a:pPr marL="295275" marR="5080" indent="-283210">
              <a:lnSpc>
                <a:spcPct val="90600"/>
              </a:lnSpc>
              <a:spcBef>
                <a:spcPts val="459"/>
              </a:spcBef>
            </a:pPr>
            <a:endParaRPr dirty="0"/>
          </a:p>
          <a:p>
            <a:pPr marL="295275" marR="50165" indent="-283210">
              <a:lnSpc>
                <a:spcPct val="90200"/>
              </a:lnSpc>
              <a:spcBef>
                <a:spcPts val="640"/>
              </a:spcBef>
            </a:pPr>
            <a:r>
              <a:rPr dirty="0" err="1"/>
              <a:t>Staj</a:t>
            </a:r>
            <a:r>
              <a:rPr dirty="0"/>
              <a:t> dersinde </a:t>
            </a:r>
            <a:r>
              <a:rPr dirty="0" err="1"/>
              <a:t>öğrencilerden</a:t>
            </a:r>
            <a:r>
              <a:rPr dirty="0"/>
              <a:t> </a:t>
            </a:r>
            <a:r>
              <a:rPr lang="tr-TR" dirty="0"/>
              <a:t>staj yaptıkları </a:t>
            </a:r>
            <a:r>
              <a:rPr dirty="0" err="1"/>
              <a:t>kurum</a:t>
            </a:r>
            <a:r>
              <a:rPr dirty="0"/>
              <a:t> yetkililerince uygun </a:t>
            </a:r>
            <a:r>
              <a:rPr dirty="0" err="1"/>
              <a:t>görüldüğü</a:t>
            </a:r>
            <a:r>
              <a:rPr dirty="0"/>
              <a:t> </a:t>
            </a:r>
            <a:r>
              <a:rPr lang="tr-TR" dirty="0"/>
              <a:t>ölçüde ve kapsamda</a:t>
            </a:r>
            <a:r>
              <a:rPr dirty="0"/>
              <a:t> belirtilen konularda deneyim </a:t>
            </a:r>
            <a:r>
              <a:rPr dirty="0" err="1"/>
              <a:t>kazanmaları</a:t>
            </a:r>
            <a:r>
              <a:rPr dirty="0"/>
              <a:t> </a:t>
            </a:r>
            <a:r>
              <a:rPr dirty="0" err="1"/>
              <a:t>beklenmektedir</a:t>
            </a:r>
            <a:r>
              <a:rPr lang="tr-TR" dirty="0"/>
              <a: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3240" y="392976"/>
            <a:ext cx="10515600" cy="924419"/>
          </a:xfrm>
          <a:prstGeom prst="rect">
            <a:avLst/>
          </a:prstGeom>
        </p:spPr>
        <p:txBody>
          <a:bodyPr vert="horz" wrap="square" lIns="0" tIns="311403" rIns="0" bIns="0" rtlCol="0" anchor="ctr">
            <a:spAutoFit/>
          </a:bodyPr>
          <a:lstStyle/>
          <a:p>
            <a:pPr marL="12700" algn="ctr"/>
            <a:r>
              <a:rPr lang="tr-TR" dirty="0"/>
              <a:t>S</a:t>
            </a:r>
            <a:r>
              <a:rPr lang="en-GB" dirty="0"/>
              <a:t>taj </a:t>
            </a:r>
            <a:r>
              <a:rPr lang="tr-TR" dirty="0"/>
              <a:t>D</a:t>
            </a:r>
            <a:r>
              <a:rPr lang="en-GB" dirty="0" err="1"/>
              <a:t>ersi</a:t>
            </a:r>
            <a:r>
              <a:rPr lang="tr-TR" dirty="0" err="1"/>
              <a:t>nin</a:t>
            </a:r>
            <a:r>
              <a:rPr lang="tr-TR" dirty="0"/>
              <a:t> Amacı ve Kapsamı</a:t>
            </a:r>
            <a:endParaRPr b="1" dirty="0">
              <a:solidFill>
                <a:srgbClr val="FF0000"/>
              </a:solidFill>
              <a:latin typeface="Comic Sans MS" panose="030F0902030302020204" pitchFamily="66" charset="0"/>
            </a:endParaRPr>
          </a:p>
        </p:txBody>
      </p:sp>
      <p:sp>
        <p:nvSpPr>
          <p:cNvPr id="3" name="object 3"/>
          <p:cNvSpPr txBox="1"/>
          <p:nvPr/>
        </p:nvSpPr>
        <p:spPr>
          <a:xfrm>
            <a:off x="766948" y="2130888"/>
            <a:ext cx="10658103" cy="2596224"/>
          </a:xfrm>
          <a:prstGeom prst="rect">
            <a:avLst/>
          </a:prstGeom>
        </p:spPr>
        <p:txBody>
          <a:bodyPr vert="horz" wrap="square" lIns="0" tIns="10795" rIns="0" bIns="0" rtlCol="0">
            <a:spAutoFit/>
          </a:bodyPr>
          <a:lstStyle/>
          <a:p>
            <a:pPr lvl="0"/>
            <a:r>
              <a:rPr lang="en-TR" sz="2800" b="1" dirty="0"/>
              <a:t>Gözlem Yapmak: </a:t>
            </a:r>
            <a:r>
              <a:rPr lang="en-TR" sz="2800" dirty="0"/>
              <a:t>Kurumun çeşitli faaliyetlerini ve kurumun işleyiş kurallarını izlemek.</a:t>
            </a:r>
          </a:p>
          <a:p>
            <a:pPr lvl="0"/>
            <a:endParaRPr lang="en-TR" sz="2800" dirty="0"/>
          </a:p>
          <a:p>
            <a:pPr lvl="0"/>
            <a:r>
              <a:rPr lang="en-TR" sz="2800" b="1" dirty="0"/>
              <a:t>Aktif Katılım ve Uygulama Yapmak: </a:t>
            </a:r>
            <a:r>
              <a:rPr lang="en-TR" sz="2800" dirty="0"/>
              <a:t>Kurum faaliyetlerine mümkün olduğunca aktif </a:t>
            </a:r>
            <a:r>
              <a:rPr lang="tr-TR" sz="2800" dirty="0"/>
              <a:t>  </a:t>
            </a:r>
            <a:r>
              <a:rPr lang="en-TR" sz="2800" dirty="0"/>
              <a:t>olarak katılmak  ve psikoloji alanındaki  bilgi  ve becerilerini kullanmak.</a:t>
            </a:r>
            <a:r>
              <a:rPr lang="tr-TR" sz="2800" dirty="0"/>
              <a:t>   </a:t>
            </a:r>
            <a:endParaRPr lang="en-TR"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718</TotalTime>
  <Words>1474</Words>
  <Application>Microsoft Macintosh PowerPoint</Application>
  <PresentationFormat>Widescreen</PresentationFormat>
  <Paragraphs>193</Paragraphs>
  <Slides>26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Aptos Display</vt:lpstr>
      <vt:lpstr>Arial</vt:lpstr>
      <vt:lpstr>Comic Sans MS</vt:lpstr>
      <vt:lpstr>Microsoft Sans Serif</vt:lpstr>
      <vt:lpstr>Times New Roman</vt:lpstr>
      <vt:lpstr>Trebuchet MS</vt:lpstr>
      <vt:lpstr>Office Theme</vt:lpstr>
      <vt:lpstr>Psikoloji Bölümü Zorunlu Staj Semineri</vt:lpstr>
      <vt:lpstr>Staj Nedir?</vt:lpstr>
      <vt:lpstr>Etimoloji</vt:lpstr>
      <vt:lpstr>Stajyer (Inturn)</vt:lpstr>
      <vt:lpstr>Sunumun  Amacı ve Kapsamı</vt:lpstr>
      <vt:lpstr>  </vt:lpstr>
      <vt:lpstr> Stajın Amacı ve Kapsamı </vt:lpstr>
      <vt:lpstr>PSY407 «Summer Practice»  Staj Dersinin Amacı ve Kapsamı </vt:lpstr>
      <vt:lpstr>Staj Dersinin Amacı ve Kapsamı</vt:lpstr>
      <vt:lpstr>Staj Dersinin Amacı ve Kapsamı</vt:lpstr>
      <vt:lpstr>Stajı Kimler Yapabilir?</vt:lpstr>
      <vt:lpstr>Stajı Kimler Yapabilir?</vt:lpstr>
      <vt:lpstr>Stajı Kimler Yapabilir?</vt:lpstr>
      <vt:lpstr>Dikkat Edilmesi Gereken Noktalar</vt:lpstr>
      <vt:lpstr>Staj Davranış Kodu</vt:lpstr>
      <vt:lpstr>Staj Davranış Kodu</vt:lpstr>
      <vt:lpstr>Nerelerde Staj Yapılabilir?</vt:lpstr>
      <vt:lpstr>Formlar – Staj Öncesi</vt:lpstr>
      <vt:lpstr>Formlar – Staj Sırasında</vt:lpstr>
      <vt:lpstr>Formlar – Staj Sonrasında</vt:lpstr>
      <vt:lpstr>Staj Sonrasında Yapılması Gerekenler </vt:lpstr>
      <vt:lpstr>Staj Sonrasında Yapılması Gerekenler (Devam)</vt:lpstr>
      <vt:lpstr>Staj Raporu</vt:lpstr>
      <vt:lpstr>Staj Raporu</vt:lpstr>
      <vt:lpstr>Değerlendirme Kriterleri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Didem Saraç</dc:creator>
  <cp:lastModifiedBy>Didem Saraç</cp:lastModifiedBy>
  <cp:revision>48</cp:revision>
  <dcterms:created xsi:type="dcterms:W3CDTF">2026-02-26T17:09:07Z</dcterms:created>
  <dcterms:modified xsi:type="dcterms:W3CDTF">2026-04-22T11:36:49Z</dcterms:modified>
</cp:coreProperties>
</file>